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4"/>
  </p:notesMasterIdLst>
  <p:sldIdLst>
    <p:sldId id="256" r:id="rId2"/>
    <p:sldId id="257" r:id="rId3"/>
    <p:sldId id="258" r:id="rId4"/>
    <p:sldId id="259" r:id="rId5"/>
    <p:sldId id="260" r:id="rId6"/>
    <p:sldId id="261" r:id="rId7"/>
    <p:sldId id="262" r:id="rId8"/>
    <p:sldId id="263" r:id="rId9"/>
    <p:sldId id="264" r:id="rId10"/>
    <p:sldId id="266" r:id="rId11"/>
    <p:sldId id="265" r:id="rId12"/>
    <p:sldId id="284" r:id="rId13"/>
    <p:sldId id="330"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325" r:id="rId31"/>
    <p:sldId id="327" r:id="rId32"/>
    <p:sldId id="326" r:id="rId33"/>
    <p:sldId id="329" r:id="rId34"/>
    <p:sldId id="336" r:id="rId35"/>
    <p:sldId id="331" r:id="rId36"/>
    <p:sldId id="328" r:id="rId37"/>
    <p:sldId id="285" r:id="rId38"/>
    <p:sldId id="286" r:id="rId39"/>
    <p:sldId id="287" r:id="rId40"/>
    <p:sldId id="288" r:id="rId41"/>
    <p:sldId id="289" r:id="rId42"/>
    <p:sldId id="290" r:id="rId43"/>
    <p:sldId id="291" r:id="rId44"/>
    <p:sldId id="298" r:id="rId45"/>
    <p:sldId id="299" r:id="rId46"/>
    <p:sldId id="300" r:id="rId47"/>
    <p:sldId id="443" r:id="rId48"/>
    <p:sldId id="337" r:id="rId49"/>
    <p:sldId id="301" r:id="rId50"/>
    <p:sldId id="302" r:id="rId51"/>
    <p:sldId id="303" r:id="rId52"/>
    <p:sldId id="304" r:id="rId53"/>
    <p:sldId id="305" r:id="rId54"/>
    <p:sldId id="306" r:id="rId55"/>
    <p:sldId id="307" r:id="rId56"/>
    <p:sldId id="308" r:id="rId57"/>
    <p:sldId id="309" r:id="rId58"/>
    <p:sldId id="310" r:id="rId59"/>
    <p:sldId id="332" r:id="rId60"/>
    <p:sldId id="333" r:id="rId61"/>
    <p:sldId id="335" r:id="rId62"/>
    <p:sldId id="324" r:id="rId63"/>
  </p:sldIdLst>
  <p:sldSz cx="18288000" cy="10287000"/>
  <p:notesSz cx="6858000" cy="9144000"/>
  <p:embeddedFontLst>
    <p:embeddedFont>
      <p:font typeface="Horizon" panose="020B0604020202020204" charset="0"/>
      <p:regular r:id="rId65"/>
    </p:embeddedFont>
    <p:embeddedFont>
      <p:font typeface="Poppins" panose="00000500000000000000" pitchFamily="2" charset="0"/>
      <p:regular r:id="rId66"/>
      <p:bold r:id="rId67"/>
      <p:italic r:id="rId68"/>
      <p:boldItalic r:id="rId69"/>
    </p:embeddedFont>
    <p:embeddedFont>
      <p:font typeface="Poppins Bold" panose="00000800000000000000" charset="0"/>
      <p:regular r:id="rId70"/>
    </p:embeddedFont>
    <p:embeddedFont>
      <p:font typeface="Poppins Italics" panose="020B0604020202020204" charset="0"/>
      <p:regular r:id="rId71"/>
    </p:embeddedFont>
    <p:embeddedFont>
      <p:font typeface="Verdana" panose="020B0604030504040204" pitchFamily="34" charset="0"/>
      <p:regular r:id="rId72"/>
      <p:bold r:id="rId73"/>
      <p:italic r:id="rId74"/>
      <p:boldItalic r:id="rId7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autoAdjust="0"/>
    <p:restoredTop sz="71083" autoAdjust="0"/>
  </p:normalViewPr>
  <p:slideViewPr>
    <p:cSldViewPr>
      <p:cViewPr varScale="1">
        <p:scale>
          <a:sx n="42" d="100"/>
          <a:sy n="42" d="100"/>
        </p:scale>
        <p:origin x="780"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4.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2.fntdata"/><Relationship Id="rId74" Type="http://schemas.openxmlformats.org/officeDocument/2006/relationships/font" Target="fonts/font10.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5.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75"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19.02.2025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BD72D-2CD5-9402-20B1-86038BADEC21}"/>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D55405-BA17-EC24-0062-A83702CBAA45}"/>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937110D6-5758-1DB8-2E54-75BD6814711A}"/>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7B212474-0483-4C51-7B23-CC810A926AFE}"/>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8A5458F2-1484-26D1-6582-4EED94D4EB32}"/>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a:extLst>
              <a:ext uri="{FF2B5EF4-FFF2-40B4-BE49-F238E27FC236}">
                <a16:creationId xmlns:a16="http://schemas.microsoft.com/office/drawing/2014/main" id="{68ABE527-21F3-5CD6-6A5E-43C0B7892775}"/>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32ACB185-7076-6BFE-E7EA-77E278738BDF}"/>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1953587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7D3C5-5FE5-2203-CE9C-2FB155E9D5A1}"/>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9ED47B1F-E939-A951-F316-62CA4A3F11E9}"/>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F8593574-8E04-C916-ECF7-E8114D06DC1F}"/>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852E35B2-DD15-3469-BA48-6B251D203989}"/>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86590692-052B-4ED1-85B2-C4985EB97F58}"/>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a:extLst>
              <a:ext uri="{FF2B5EF4-FFF2-40B4-BE49-F238E27FC236}">
                <a16:creationId xmlns:a16="http://schemas.microsoft.com/office/drawing/2014/main" id="{DFC4BB92-1C1A-E623-B2C5-EDCAE6DA2F06}"/>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6667B45D-89DE-13F0-65A8-F025EC366C9F}"/>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1858959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0BD17E-1AB2-D482-BF41-905EC76CDD0A}"/>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DB884D41-7CB4-6EAD-96BC-F72A277D4ACE}"/>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F64BD222-62D0-C7CF-4CBA-9A103076D946}"/>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1580DBB0-FAE5-DED3-873B-BEC8EE1D5AD3}"/>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F0B9A4BC-00B1-C55A-A984-4A9DC151DC2B}"/>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a:extLst>
              <a:ext uri="{FF2B5EF4-FFF2-40B4-BE49-F238E27FC236}">
                <a16:creationId xmlns:a16="http://schemas.microsoft.com/office/drawing/2014/main" id="{66D361B6-B438-1B1B-B1FD-D2AC93E5E3F9}"/>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3D062886-C914-BF56-FC36-57C7F1ECAD69}"/>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9663404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12AB8-3315-9C46-0B75-62C51E76F67E}"/>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D580A737-A136-3681-A655-2EB7FF9C3AF1}"/>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478B8C17-9782-E7F3-0564-723712D12FAF}"/>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8A15C6A4-18C4-A0A9-7CB0-DFB86DB4A4FC}"/>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B34C3BF2-319A-F3FC-759C-93F688705815}"/>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a:extLst>
              <a:ext uri="{FF2B5EF4-FFF2-40B4-BE49-F238E27FC236}">
                <a16:creationId xmlns:a16="http://schemas.microsoft.com/office/drawing/2014/main" id="{AA71537C-8082-2B2E-84D1-42E1A882F87D}"/>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5C5FF50E-18D7-D800-2F33-B26B272091E0}"/>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2622493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81BC1-9D1B-9C86-10EE-9F57184B8999}"/>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525E815E-408E-24CF-E51C-0B5330327B9A}"/>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A122792B-CD96-0CBF-CE0E-67D0743087DA}"/>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804ACE46-C9BC-7586-5C4C-1C5F77E79FC2}"/>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275E1144-CAEB-346B-1781-960432B760DB}"/>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a:extLst>
              <a:ext uri="{FF2B5EF4-FFF2-40B4-BE49-F238E27FC236}">
                <a16:creationId xmlns:a16="http://schemas.microsoft.com/office/drawing/2014/main" id="{710FF72E-DB0D-D051-E4B2-BB92C27AB9FE}"/>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501A9064-33DE-9CA2-B8F8-16354EC69B84}"/>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6814131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A308CE-ECA9-3A90-9E29-B1A4CBCC5FD1}"/>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6C82F229-DDB6-73AA-6133-B853FB2937AB}"/>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77402D68-CD04-AF92-34C7-7FC7654D774C}"/>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089D50C7-E86E-A7C5-6B16-96AF42ED9CD6}"/>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D5C88BEA-1716-ADDE-3E82-69335987DF70}"/>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a:extLst>
              <a:ext uri="{FF2B5EF4-FFF2-40B4-BE49-F238E27FC236}">
                <a16:creationId xmlns:a16="http://schemas.microsoft.com/office/drawing/2014/main" id="{83C3D278-8C0A-FD3A-4BBC-207DFC65BE6F}"/>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2DE955EB-94CC-D40C-DF6D-4E4CBFC6668F}"/>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8967517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7C0B2-58AD-6EC3-8930-9D227EA34FAD}"/>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E783BCA4-D384-C4A1-230A-9DE87AD2D98E}"/>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3FD8AE3F-1CF7-9C8C-D4FE-AAAD11DACAC6}"/>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DCCE1AA9-E1E4-CC15-DA3B-888E81BF135B}"/>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8AA750AE-FD23-CB07-D274-8B9BE068AFF3}"/>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a:extLst>
              <a:ext uri="{FF2B5EF4-FFF2-40B4-BE49-F238E27FC236}">
                <a16:creationId xmlns:a16="http://schemas.microsoft.com/office/drawing/2014/main" id="{43F5DC48-3CAF-292E-E8BB-ADD00E692BAD}"/>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2A13BD0F-33CA-59F3-CB81-A65480C15F97}"/>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219632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this example:</a:t>
            </a:r>
          </a:p>
          <a:p>
            <a:r>
              <a:rPr lang="en-US"/>
              <a:t>The color property is set to blue, changing the text color.</a:t>
            </a:r>
          </a:p>
          <a:p>
            <a:r>
              <a:rPr lang="en-US"/>
              <a:t>The font-size property is set to 18px, increasing the text size.</a:t>
            </a:r>
          </a:p>
          <a:p>
            <a:r>
              <a:rPr lang="en-US"/>
              <a:t>The margin property is set to 10px, adding space around the paragraph.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b="1" dirty="0"/>
              <a:t>text-decoration</a:t>
            </a:r>
            <a:r>
              <a:rPr lang="en-US" dirty="0"/>
              <a:t>: Adds or removes text decorations.</a:t>
            </a:r>
          </a:p>
          <a:p>
            <a:pPr>
              <a:buFont typeface="Arial" panose="020B0604020202020204" pitchFamily="34" charset="0"/>
              <a:buChar char="•"/>
            </a:pPr>
            <a:r>
              <a:rPr lang="en-US" dirty="0"/>
              <a:t>Values:</a:t>
            </a:r>
          </a:p>
          <a:p>
            <a:pPr marL="742950" lvl="1" indent="-285750">
              <a:buFont typeface="Arial" panose="020B0604020202020204" pitchFamily="34" charset="0"/>
              <a:buChar char="•"/>
            </a:pPr>
            <a:r>
              <a:rPr lang="en-US" dirty="0"/>
              <a:t>none (no decoration)</a:t>
            </a:r>
          </a:p>
          <a:p>
            <a:pPr marL="742950" lvl="1" indent="-285750">
              <a:buFont typeface="Arial" panose="020B0604020202020204" pitchFamily="34" charset="0"/>
              <a:buChar char="•"/>
            </a:pPr>
            <a:r>
              <a:rPr lang="en-US" dirty="0"/>
              <a:t>underline (underlines text)</a:t>
            </a:r>
          </a:p>
          <a:p>
            <a:pPr marL="742950" lvl="1" indent="-285750">
              <a:buFont typeface="Arial" panose="020B0604020202020204" pitchFamily="34" charset="0"/>
              <a:buChar char="•"/>
            </a:pPr>
            <a:r>
              <a:rPr lang="en-US" dirty="0"/>
              <a:t>overline (adds a line above text)</a:t>
            </a:r>
          </a:p>
          <a:p>
            <a:pPr marL="742950" lvl="1" indent="-285750">
              <a:buFont typeface="Arial" panose="020B0604020202020204" pitchFamily="34" charset="0"/>
              <a:buChar char="•"/>
            </a:pPr>
            <a:r>
              <a:rPr lang="en-US" dirty="0"/>
              <a:t>line-through (strikes through text)</a:t>
            </a:r>
          </a:p>
          <a:p>
            <a:pPr marL="742950" lvl="1" indent="-285750">
              <a:buFont typeface="Arial" panose="020B0604020202020204" pitchFamily="34" charset="0"/>
              <a:buChar char="•"/>
            </a:pPr>
            <a:r>
              <a:rPr lang="en-US" dirty="0"/>
              <a:t>blink (deprecated, used for blinking text)</a:t>
            </a:r>
          </a:p>
          <a:p>
            <a:r>
              <a:rPr lang="en-US" b="1" dirty="0"/>
              <a:t>text-transform</a:t>
            </a:r>
            <a:r>
              <a:rPr lang="en-US" dirty="0"/>
              <a:t>: Controls the capitalization of text.</a:t>
            </a:r>
          </a:p>
          <a:p>
            <a:pPr>
              <a:buFont typeface="Arial" panose="020B0604020202020204" pitchFamily="34" charset="0"/>
              <a:buChar char="•"/>
            </a:pPr>
            <a:r>
              <a:rPr lang="en-US" dirty="0"/>
              <a:t>Values:</a:t>
            </a:r>
          </a:p>
          <a:p>
            <a:pPr marL="742950" lvl="1" indent="-285750">
              <a:buFont typeface="Arial" panose="020B0604020202020204" pitchFamily="34" charset="0"/>
              <a:buChar char="•"/>
            </a:pPr>
            <a:r>
              <a:rPr lang="en-US" dirty="0"/>
              <a:t>none (default)</a:t>
            </a:r>
          </a:p>
          <a:p>
            <a:pPr marL="742950" lvl="1" indent="-285750">
              <a:buFont typeface="Arial" panose="020B0604020202020204" pitchFamily="34" charset="0"/>
              <a:buChar char="•"/>
            </a:pPr>
            <a:r>
              <a:rPr lang="en-US" dirty="0"/>
              <a:t>uppercase (converts text to uppercase)</a:t>
            </a:r>
          </a:p>
          <a:p>
            <a:pPr marL="742950" lvl="1" indent="-285750">
              <a:buFont typeface="Arial" panose="020B0604020202020204" pitchFamily="34" charset="0"/>
              <a:buChar char="•"/>
            </a:pPr>
            <a:r>
              <a:rPr lang="en-US" dirty="0"/>
              <a:t>lowercase (converts text to lowercase)</a:t>
            </a:r>
          </a:p>
          <a:p>
            <a:pPr marL="742950" lvl="1" indent="-285750">
              <a:buFont typeface="Arial" panose="020B0604020202020204" pitchFamily="34" charset="0"/>
              <a:buChar char="•"/>
            </a:pPr>
            <a:r>
              <a:rPr lang="en-US" dirty="0"/>
              <a:t>capitalize (capitalizes the first letter of each word)</a:t>
            </a:r>
          </a:p>
          <a:p>
            <a:r>
              <a:rPr lang="en-US" b="1" dirty="0"/>
              <a:t>text-indent</a:t>
            </a:r>
            <a:r>
              <a:rPr lang="en-US" dirty="0"/>
              <a:t>: Sets the indentation of the first line in a text block.</a:t>
            </a:r>
          </a:p>
          <a:p>
            <a:pPr>
              <a:buFont typeface="Arial" panose="020B0604020202020204" pitchFamily="34" charset="0"/>
              <a:buChar char="•"/>
            </a:pPr>
            <a:r>
              <a:rPr lang="en-US" dirty="0"/>
              <a:t>Values:</a:t>
            </a:r>
          </a:p>
          <a:p>
            <a:pPr marL="742950" lvl="1" indent="-285750">
              <a:buFont typeface="Arial" panose="020B0604020202020204" pitchFamily="34" charset="0"/>
              <a:buChar char="•"/>
            </a:pPr>
            <a:r>
              <a:rPr lang="en-US" dirty="0"/>
              <a:t>Length values: 10px, 20px, 5em, 2rem</a:t>
            </a:r>
          </a:p>
          <a:p>
            <a:pPr marL="742950" lvl="1" indent="-285750">
              <a:buFont typeface="Arial" panose="020B0604020202020204" pitchFamily="34" charset="0"/>
              <a:buChar char="•"/>
            </a:pPr>
            <a:r>
              <a:rPr lang="en-US" dirty="0"/>
              <a:t>Percentage: 10% (relative to container width)</a:t>
            </a:r>
          </a:p>
          <a:p>
            <a:pPr marL="742950" lvl="1" indent="-285750">
              <a:buFont typeface="Arial" panose="020B0604020202020204" pitchFamily="34" charset="0"/>
              <a:buChar char="•"/>
            </a:pPr>
            <a:r>
              <a:rPr lang="en-US" dirty="0"/>
              <a:t>inherit (inherits from parent element)</a:t>
            </a:r>
          </a:p>
          <a:p>
            <a:pPr marL="457200" lvl="1" indent="0">
              <a:buFont typeface="Arial" panose="020B0604020202020204" pitchFamily="34" charset="0"/>
              <a:buNone/>
            </a:pPr>
            <a:endParaRPr lang="en-US" dirty="0"/>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5A9B2-2952-3BEA-F5A0-1F24578A03D5}"/>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759FCD43-F3B3-4ACC-4418-5507C4E8DDB5}"/>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E4BC6F83-71F6-2026-6D1A-94C5727E229A}"/>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00A9B4F2-715D-082E-50BE-ACE857CDEBE6}"/>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34960FB7-F393-40F3-2500-9EBB87D7E623}"/>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a:extLst>
              <a:ext uri="{FF2B5EF4-FFF2-40B4-BE49-F238E27FC236}">
                <a16:creationId xmlns:a16="http://schemas.microsoft.com/office/drawing/2014/main" id="{69EA3A6D-63B3-70F7-D70E-91C2969210EB}"/>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1587AE38-6AD5-E2FE-B3D4-B8E53F6C279F}"/>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5216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2988D-C9A7-D6C8-F26C-696A556476DA}"/>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654696-F263-FADF-5FD7-9E15272869DA}"/>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CBEC5CE1-7C57-D7EC-BF76-B57A827894BE}"/>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8191FD70-911E-2120-F8B9-76CEF3182BC7}"/>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74FB3888-D993-4B5F-CF6B-D7B5D69C7F3C}"/>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a:extLst>
              <a:ext uri="{FF2B5EF4-FFF2-40B4-BE49-F238E27FC236}">
                <a16:creationId xmlns:a16="http://schemas.microsoft.com/office/drawing/2014/main" id="{CBEAEF8E-18E5-9AD7-D664-DC34BE2CE72A}"/>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62059FFE-6DD9-7020-A693-B776AD157DB9}"/>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6782285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spacing enhances readability and visual appeal by preventing text or other content from touching the edges. Padding can be adjusted for each side of an element—top, right, bottom, and left—using specific properties such as padding-top, padding-right, padding-bottom, and padding-left.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It's important to note that the height and width settings do not include the padding, borders, or margins themselves, which must be adjusted separately to achieve the desired overall size of the element.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When you use the position property in CSS, it is usually combined with the top, bottom, left, and right properties to specify the exact placement of an element.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is commonly used for elements like sticky headers or floating action buttons that remain visible on the page at all times.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If no such ancestor exists, the element will be positioned relative to the document body, meaning it will scroll along with the page content.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Initially, the element behaves as if it has relative positioning. However, when the user scrolls and the element reaches a designated position (for example, `top: 0`), it becomes "stuck" in place, similar to fixed positioning.</a:t>
            </a:r>
          </a:p>
          <a:p>
            <a:endParaRPr lang="en-US" dirty="0"/>
          </a:p>
          <a:p>
            <a:r>
              <a:rPr lang="en-US" dirty="0"/>
              <a:t>In this example, the sticky element will scroll with the page until the user scrolls to the top of the viewport, at which point it "sticks" to the top of the page.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37AE5-A628-FF80-A86B-76893D5ED7AC}"/>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EE58D690-DE8D-0AAC-4366-59B30282314A}"/>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F71BC17E-010C-B1B4-95ED-E323664B6AFF}"/>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FA90506D-731D-DCD7-E1A3-FB4A6A7F370F}"/>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CE4A8E5E-40F7-412D-5927-F65C5B9DD1CB}"/>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a:extLst>
              <a:ext uri="{FF2B5EF4-FFF2-40B4-BE49-F238E27FC236}">
                <a16:creationId xmlns:a16="http://schemas.microsoft.com/office/drawing/2014/main" id="{1F93BC6B-4657-04D4-20B0-D88174417D50}"/>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1210612D-CDBD-FFDE-C147-2373C0937B93}"/>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0944159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60ACD-3106-30FE-6C67-2B57275C8288}"/>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F9D17300-EBB9-3949-6CA2-A0A81C2270F2}"/>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7F7291E2-6D57-05A3-627D-F0E31D17AB72}"/>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08CEC46F-792B-C02A-C48D-11D4A68C06EF}"/>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0624D452-A4FE-FC14-DA4E-34E6347B0F5C}"/>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a:extLst>
              <a:ext uri="{FF2B5EF4-FFF2-40B4-BE49-F238E27FC236}">
                <a16:creationId xmlns:a16="http://schemas.microsoft.com/office/drawing/2014/main" id="{EA67E4BC-5E91-4BC1-BD39-4B46AE860EE6}"/>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E676147D-82BA-A957-DFE0-744ABB3962BC}"/>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268834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AE0F3-BC72-5271-AD64-4F981184FBD3}"/>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9356D468-280F-F60D-808F-216230762EE8}"/>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91BE7A2C-36F7-CE45-2E9B-F47A2A73E504}"/>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E4343A5F-2C8D-AD11-DD31-2138F4059EAE}"/>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DFE0C87D-198C-A4DB-5920-5C4025705962}"/>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a:extLst>
              <a:ext uri="{FF2B5EF4-FFF2-40B4-BE49-F238E27FC236}">
                <a16:creationId xmlns:a16="http://schemas.microsoft.com/office/drawing/2014/main" id="{547CE714-6443-7879-A98C-36E3677704BE}"/>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EF9AA030-2120-9A28-0F7F-988CC7B3C50E}"/>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373948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7.sv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7.svg"/></Relationships>
</file>

<file path=ppt/slides/_rels/slide12.xml.rels><?xml version="1.0" encoding="UTF-8" standalone="yes"?>
<Relationships xmlns="http://schemas.openxmlformats.org/package/2006/relationships"><Relationship Id="rId8" Type="http://schemas.openxmlformats.org/officeDocument/2006/relationships/hyperlink" Target="http://www.w3schools.com/cssref/pr_background-color.asp" TargetMode="External"/><Relationship Id="rId3" Type="http://schemas.openxmlformats.org/officeDocument/2006/relationships/image" Target="../media/image16.png"/><Relationship Id="rId7" Type="http://schemas.openxmlformats.org/officeDocument/2006/relationships/hyperlink" Target="http://www.w3schools.com/cssref/css3_pr_background.asp" TargetMode="External"/><Relationship Id="rId12" Type="http://schemas.openxmlformats.org/officeDocument/2006/relationships/hyperlink" Target="http://www.w3schools.com/cssref/pr_background-position.asp"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hyperlink" Target="http://www.w3schools.com/cssref/pr_background-attachment.asp" TargetMode="External"/><Relationship Id="rId5" Type="http://schemas.openxmlformats.org/officeDocument/2006/relationships/image" Target="../media/image6.png"/><Relationship Id="rId10" Type="http://schemas.openxmlformats.org/officeDocument/2006/relationships/hyperlink" Target="http://www.w3schools.com/cssref/pr_background-repeat.asp" TargetMode="External"/><Relationship Id="rId4" Type="http://schemas.openxmlformats.org/officeDocument/2006/relationships/image" Target="../media/image17.svg"/><Relationship Id="rId9" Type="http://schemas.openxmlformats.org/officeDocument/2006/relationships/hyperlink" Target="http://www.w3schools.com/cssref/pr_background-image.asp"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7.sv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7.sv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7.sv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7.sv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7.sv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7.sv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7.svg"/></Relationships>
</file>

<file path=ppt/slides/_rels/slide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sv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7.sv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7.sv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7.sv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7.sv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7.sv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7.sv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7.sv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7.sv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7.sv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7.sv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7.svg"/></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7.sv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7.svg"/></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7.svg"/></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7.sv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7.sv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7.svg"/></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7.svg"/></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7.svg"/></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7.svg"/></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7.svg"/></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7.svg"/></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7.svg"/></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7.svg"/></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7.svg"/></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7.svg"/></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7.svg"/></Relationships>
</file>

<file path=ppt/slides/_rels/slide4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6.png"/><Relationship Id="rId7"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7.svg"/><Relationship Id="rId9" Type="http://schemas.openxmlformats.org/officeDocument/2006/relationships/image" Target="../media/image33.png"/></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7.svg"/></Relationships>
</file>

<file path=ppt/slides/_rels/slide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7.sv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7.svg"/></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7.svg"/></Relationships>
</file>

<file path=ppt/slides/_rels/slide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7.svg"/></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7.svg"/></Relationships>
</file>

<file path=ppt/slides/_rels/slide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7.svg"/></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7.svg"/></Relationships>
</file>

<file path=ppt/slides/_rels/slide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7.svg"/></Relationships>
</file>

<file path=ppt/slides/_rels/slide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7.svg"/></Relationships>
</file>

<file path=ppt/slides/_rels/slide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7.svg"/></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7.svg"/></Relationships>
</file>

<file path=ppt/slides/_rels/slide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7.svg"/></Relationships>
</file>

<file path=ppt/slides/_rels/slide6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7.svg"/></Relationships>
</file>

<file path=ppt/slides/_rels/slide62.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7.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7469" y="1620253"/>
            <a:ext cx="6975565" cy="6748859"/>
          </a:xfrm>
          <a:custGeom>
            <a:avLst/>
            <a:gdLst/>
            <a:ahLst/>
            <a:cxnLst/>
            <a:rect l="l" t="t" r="r" b="b"/>
            <a:pathLst>
              <a:path w="6975565" h="6748859">
                <a:moveTo>
                  <a:pt x="0" y="0"/>
                </a:moveTo>
                <a:lnTo>
                  <a:pt x="6975565" y="0"/>
                </a:lnTo>
                <a:lnTo>
                  <a:pt x="6975565" y="6748859"/>
                </a:lnTo>
                <a:lnTo>
                  <a:pt x="0" y="6748859"/>
                </a:lnTo>
                <a:lnTo>
                  <a:pt x="0" y="0"/>
                </a:lnTo>
                <a:close/>
              </a:path>
            </a:pathLst>
          </a:custGeom>
          <a:blipFill>
            <a:blip r:embed="rId2"/>
            <a:stretch>
              <a:fillRect/>
            </a:stretch>
          </a:blipFill>
        </p:spPr>
      </p:sp>
      <p:sp>
        <p:nvSpPr>
          <p:cNvPr id="3" name="Freeform 3"/>
          <p:cNvSpPr/>
          <p:nvPr/>
        </p:nvSpPr>
        <p:spPr>
          <a:xfrm>
            <a:off x="9000024" y="1455528"/>
            <a:ext cx="7315200" cy="891124"/>
          </a:xfrm>
          <a:custGeom>
            <a:avLst/>
            <a:gdLst/>
            <a:ahLst/>
            <a:cxnLst/>
            <a:rect l="l" t="t" r="r" b="b"/>
            <a:pathLst>
              <a:path w="7315200" h="891124">
                <a:moveTo>
                  <a:pt x="0" y="0"/>
                </a:moveTo>
                <a:lnTo>
                  <a:pt x="7315200" y="0"/>
                </a:lnTo>
                <a:lnTo>
                  <a:pt x="7315200" y="891125"/>
                </a:lnTo>
                <a:lnTo>
                  <a:pt x="0" y="8911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028700" y="9280389"/>
            <a:ext cx="10029088" cy="3086100"/>
            <a:chOff x="0" y="0"/>
            <a:chExt cx="2641406" cy="812800"/>
          </a:xfrm>
        </p:grpSpPr>
        <p:sp>
          <p:nvSpPr>
            <p:cNvPr id="5" name="Freeform 5"/>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6" name="TextBox 6"/>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7" name="Group 7"/>
          <p:cNvGrpSpPr/>
          <p:nvPr/>
        </p:nvGrpSpPr>
        <p:grpSpPr>
          <a:xfrm>
            <a:off x="1028700" y="-2003052"/>
            <a:ext cx="10029088" cy="3086100"/>
            <a:chOff x="0" y="0"/>
            <a:chExt cx="2641406" cy="812800"/>
          </a:xfrm>
        </p:grpSpPr>
        <p:sp>
          <p:nvSpPr>
            <p:cNvPr id="8" name="Freeform 8"/>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9" name="TextBox 9"/>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0" name="Group 10"/>
          <p:cNvGrpSpPr/>
          <p:nvPr/>
        </p:nvGrpSpPr>
        <p:grpSpPr>
          <a:xfrm>
            <a:off x="7230212" y="9280389"/>
            <a:ext cx="10029088" cy="3086100"/>
            <a:chOff x="0" y="0"/>
            <a:chExt cx="2641406" cy="812800"/>
          </a:xfrm>
        </p:grpSpPr>
        <p:sp>
          <p:nvSpPr>
            <p:cNvPr id="11" name="Freeform 11"/>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2" name="TextBox 12"/>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3" name="Group 13"/>
          <p:cNvGrpSpPr/>
          <p:nvPr/>
        </p:nvGrpSpPr>
        <p:grpSpPr>
          <a:xfrm>
            <a:off x="7230212" y="-2003052"/>
            <a:ext cx="10029088" cy="3086100"/>
            <a:chOff x="0" y="0"/>
            <a:chExt cx="2641406" cy="812800"/>
          </a:xfrm>
        </p:grpSpPr>
        <p:sp>
          <p:nvSpPr>
            <p:cNvPr id="14" name="Freeform 14"/>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5" name="TextBox 15"/>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6" name="Group 16"/>
          <p:cNvGrpSpPr/>
          <p:nvPr/>
        </p:nvGrpSpPr>
        <p:grpSpPr>
          <a:xfrm>
            <a:off x="1437469" y="9280389"/>
            <a:ext cx="15413063" cy="3086100"/>
            <a:chOff x="0" y="0"/>
            <a:chExt cx="4059408" cy="812800"/>
          </a:xfrm>
        </p:grpSpPr>
        <p:sp>
          <p:nvSpPr>
            <p:cNvPr id="17" name="Freeform 17"/>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18" name="TextBox 18"/>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grpSp>
        <p:nvGrpSpPr>
          <p:cNvPr id="19" name="Group 19"/>
          <p:cNvGrpSpPr/>
          <p:nvPr/>
        </p:nvGrpSpPr>
        <p:grpSpPr>
          <a:xfrm>
            <a:off x="1437469" y="-2003052"/>
            <a:ext cx="15413063" cy="3086100"/>
            <a:chOff x="0" y="0"/>
            <a:chExt cx="4059408" cy="812800"/>
          </a:xfrm>
        </p:grpSpPr>
        <p:sp>
          <p:nvSpPr>
            <p:cNvPr id="20" name="Freeform 20"/>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21" name="TextBox 21"/>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sp>
        <p:nvSpPr>
          <p:cNvPr id="22" name="Freeform 22"/>
          <p:cNvSpPr/>
          <p:nvPr/>
        </p:nvSpPr>
        <p:spPr>
          <a:xfrm>
            <a:off x="1123926" y="1455528"/>
            <a:ext cx="627084" cy="627084"/>
          </a:xfrm>
          <a:custGeom>
            <a:avLst/>
            <a:gdLst/>
            <a:ahLst/>
            <a:cxnLst/>
            <a:rect l="l" t="t" r="r" b="b"/>
            <a:pathLst>
              <a:path w="627084" h="627084">
                <a:moveTo>
                  <a:pt x="0" y="0"/>
                </a:moveTo>
                <a:lnTo>
                  <a:pt x="627085" y="0"/>
                </a:lnTo>
                <a:lnTo>
                  <a:pt x="627085" y="627085"/>
                </a:lnTo>
                <a:lnTo>
                  <a:pt x="0" y="6270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3" name="TextBox 23"/>
          <p:cNvSpPr txBox="1"/>
          <p:nvPr/>
        </p:nvSpPr>
        <p:spPr>
          <a:xfrm>
            <a:off x="8539766" y="2483363"/>
            <a:ext cx="8719534" cy="2282824"/>
          </a:xfrm>
          <a:prstGeom prst="rect">
            <a:avLst/>
          </a:prstGeom>
        </p:spPr>
        <p:txBody>
          <a:bodyPr lIns="0" tIns="0" rIns="0" bIns="0" rtlCol="0" anchor="t">
            <a:spAutoFit/>
          </a:bodyPr>
          <a:lstStyle/>
          <a:p>
            <a:pPr algn="ctr">
              <a:lnSpc>
                <a:spcPts val="17500"/>
              </a:lnSpc>
            </a:pPr>
            <a:r>
              <a:rPr lang="en-US" sz="12500">
                <a:solidFill>
                  <a:srgbClr val="1D117F"/>
                </a:solidFill>
                <a:latin typeface="Horizon"/>
                <a:ea typeface="Horizon"/>
                <a:cs typeface="Horizon"/>
                <a:sym typeface="Horizon"/>
              </a:rPr>
              <a:t>UNIT IV. </a:t>
            </a:r>
          </a:p>
        </p:txBody>
      </p:sp>
      <p:sp>
        <p:nvSpPr>
          <p:cNvPr id="24" name="TextBox 24"/>
          <p:cNvSpPr txBox="1"/>
          <p:nvPr/>
        </p:nvSpPr>
        <p:spPr>
          <a:xfrm>
            <a:off x="8731438" y="4785173"/>
            <a:ext cx="7852372" cy="2330450"/>
          </a:xfrm>
          <a:prstGeom prst="rect">
            <a:avLst/>
          </a:prstGeom>
        </p:spPr>
        <p:txBody>
          <a:bodyPr lIns="0" tIns="0" rIns="0" bIns="0" rtlCol="0" anchor="t">
            <a:spAutoFit/>
          </a:bodyPr>
          <a:lstStyle/>
          <a:p>
            <a:pPr algn="ctr">
              <a:lnSpc>
                <a:spcPts val="9100"/>
              </a:lnSpc>
            </a:pPr>
            <a:r>
              <a:rPr lang="en-US" sz="6500" b="1">
                <a:solidFill>
                  <a:srgbClr val="000000"/>
                </a:solidFill>
                <a:latin typeface="Poppins Bold"/>
                <a:ea typeface="Poppins Bold"/>
                <a:cs typeface="Poppins Bold"/>
                <a:sym typeface="Poppins Bold"/>
              </a:rPr>
              <a:t>STYLE A WEBSITE WITH CSS</a:t>
            </a:r>
          </a:p>
        </p:txBody>
      </p:sp>
      <p:sp>
        <p:nvSpPr>
          <p:cNvPr id="25" name="TextBox 25"/>
          <p:cNvSpPr txBox="1"/>
          <p:nvPr/>
        </p:nvSpPr>
        <p:spPr>
          <a:xfrm>
            <a:off x="9450119" y="8292912"/>
            <a:ext cx="6415010" cy="450850"/>
          </a:xfrm>
          <a:prstGeom prst="rect">
            <a:avLst/>
          </a:prstGeom>
        </p:spPr>
        <p:txBody>
          <a:bodyPr lIns="0" tIns="0" rIns="0" bIns="0" rtlCol="0" anchor="t">
            <a:spAutoFit/>
          </a:bodyPr>
          <a:lstStyle/>
          <a:p>
            <a:pPr algn="ctr">
              <a:lnSpc>
                <a:spcPts val="3500"/>
              </a:lnSpc>
            </a:pPr>
            <a:r>
              <a:rPr lang="en-US" sz="2500">
                <a:solidFill>
                  <a:srgbClr val="000000"/>
                </a:solidFill>
                <a:latin typeface="Poppins"/>
                <a:ea typeface="Poppins"/>
                <a:cs typeface="Poppins"/>
                <a:sym typeface="Poppins"/>
              </a:rPr>
              <a:t>PREPARED BY: JOANA MARIE C. TOLENTINO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899569" y="4554963"/>
            <a:ext cx="1198195" cy="970538"/>
          </a:xfrm>
          <a:custGeom>
            <a:avLst/>
            <a:gdLst/>
            <a:ahLst/>
            <a:cxnLst/>
            <a:rect l="l" t="t" r="r" b="b"/>
            <a:pathLst>
              <a:path w="1198195" h="970538">
                <a:moveTo>
                  <a:pt x="0" y="0"/>
                </a:moveTo>
                <a:lnTo>
                  <a:pt x="1198194" y="0"/>
                </a:lnTo>
                <a:lnTo>
                  <a:pt x="1198194" y="970538"/>
                </a:lnTo>
                <a:lnTo>
                  <a:pt x="0" y="97053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p:cNvSpPr/>
          <p:nvPr/>
        </p:nvSpPr>
        <p:spPr>
          <a:xfrm rot="5400000" flipV="1">
            <a:off x="12965612" y="3004231"/>
            <a:ext cx="10478805" cy="4086734"/>
          </a:xfrm>
          <a:custGeom>
            <a:avLst/>
            <a:gdLst/>
            <a:ahLst/>
            <a:cxnLst/>
            <a:rect l="l" t="t" r="r" b="b"/>
            <a:pathLst>
              <a:path w="10478805" h="4086734">
                <a:moveTo>
                  <a:pt x="0" y="4086734"/>
                </a:moveTo>
                <a:lnTo>
                  <a:pt x="10478805" y="4086734"/>
                </a:lnTo>
                <a:lnTo>
                  <a:pt x="10478805" y="0"/>
                </a:lnTo>
                <a:lnTo>
                  <a:pt x="0" y="0"/>
                </a:lnTo>
                <a:lnTo>
                  <a:pt x="0" y="4086734"/>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p:cNvSpPr txBox="1"/>
          <p:nvPr/>
        </p:nvSpPr>
        <p:spPr>
          <a:xfrm>
            <a:off x="2407491" y="3344276"/>
            <a:ext cx="12727655" cy="2814320"/>
          </a:xfrm>
          <a:prstGeom prst="rect">
            <a:avLst/>
          </a:prstGeom>
        </p:spPr>
        <p:txBody>
          <a:bodyPr lIns="0" tIns="0" rIns="0" bIns="0" rtlCol="0" anchor="t">
            <a:spAutoFit/>
          </a:bodyPr>
          <a:lstStyle/>
          <a:p>
            <a:pPr algn="just">
              <a:lnSpc>
                <a:spcPts val="4479"/>
              </a:lnSpc>
            </a:pPr>
            <a:r>
              <a:rPr lang="en-US" sz="3199">
                <a:solidFill>
                  <a:srgbClr val="000000"/>
                </a:solidFill>
                <a:latin typeface="Poppins"/>
                <a:ea typeface="Poppins"/>
                <a:cs typeface="Poppins"/>
                <a:sym typeface="Poppins"/>
              </a:rPr>
              <a:t>•The</a:t>
            </a:r>
            <a:r>
              <a:rPr lang="en-US" sz="3199" b="1">
                <a:solidFill>
                  <a:srgbClr val="FF914D"/>
                </a:solidFill>
                <a:latin typeface="Poppins Bold"/>
                <a:ea typeface="Poppins Bold"/>
                <a:cs typeface="Poppins Bold"/>
                <a:sym typeface="Poppins Bold"/>
              </a:rPr>
              <a:t> style </a:t>
            </a:r>
            <a:r>
              <a:rPr lang="en-US" sz="3199">
                <a:solidFill>
                  <a:srgbClr val="000000"/>
                </a:solidFill>
                <a:latin typeface="Poppins"/>
                <a:ea typeface="Poppins"/>
                <a:cs typeface="Poppins"/>
                <a:sym typeface="Poppins"/>
              </a:rPr>
              <a:t>attribute can be used to set the style of a specific HTML element.</a:t>
            </a:r>
          </a:p>
          <a:p>
            <a:pPr algn="just">
              <a:lnSpc>
                <a:spcPts val="4479"/>
              </a:lnSpc>
            </a:pPr>
            <a:r>
              <a:rPr lang="en-US" sz="3199">
                <a:solidFill>
                  <a:srgbClr val="000000"/>
                </a:solidFill>
                <a:latin typeface="Poppins"/>
                <a:ea typeface="Poppins"/>
                <a:cs typeface="Poppins"/>
                <a:sym typeface="Poppins"/>
              </a:rPr>
              <a:t>•The syntax should be like this:</a:t>
            </a:r>
          </a:p>
          <a:p>
            <a:pPr algn="just">
              <a:lnSpc>
                <a:spcPts val="4479"/>
              </a:lnSpc>
            </a:pPr>
            <a:r>
              <a:rPr lang="en-US" sz="3199" b="1">
                <a:solidFill>
                  <a:srgbClr val="FF914D"/>
                </a:solidFill>
                <a:latin typeface="Poppins Bold"/>
                <a:ea typeface="Poppins Bold"/>
                <a:cs typeface="Poppins Bold"/>
                <a:sym typeface="Poppins Bold"/>
              </a:rPr>
              <a:t>                                      &lt;tagname style=“property:value”&gt;</a:t>
            </a:r>
          </a:p>
          <a:p>
            <a:pPr algn="just">
              <a:lnSpc>
                <a:spcPts val="4479"/>
              </a:lnSpc>
            </a:pPr>
            <a:endParaRPr lang="en-US" sz="3199" b="1">
              <a:solidFill>
                <a:srgbClr val="FF914D"/>
              </a:solidFill>
              <a:latin typeface="Poppins Bold"/>
              <a:ea typeface="Poppins Bold"/>
              <a:cs typeface="Poppins Bold"/>
              <a:sym typeface="Poppins Bold"/>
            </a:endParaRPr>
          </a:p>
        </p:txBody>
      </p:sp>
      <p:sp>
        <p:nvSpPr>
          <p:cNvPr id="5" name="Freeform 5"/>
          <p:cNvSpPr/>
          <p:nvPr/>
        </p:nvSpPr>
        <p:spPr>
          <a:xfrm rot="5400000">
            <a:off x="-5438253" y="3004231"/>
            <a:ext cx="10478805" cy="4086734"/>
          </a:xfrm>
          <a:custGeom>
            <a:avLst/>
            <a:gdLst/>
            <a:ahLst/>
            <a:cxnLst/>
            <a:rect l="l" t="t" r="r" b="b"/>
            <a:pathLst>
              <a:path w="10478805" h="4086734">
                <a:moveTo>
                  <a:pt x="0" y="0"/>
                </a:moveTo>
                <a:lnTo>
                  <a:pt x="10478805" y="0"/>
                </a:lnTo>
                <a:lnTo>
                  <a:pt x="10478805" y="4086734"/>
                </a:lnTo>
                <a:lnTo>
                  <a:pt x="0" y="40867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a:off x="1028700" y="9280389"/>
            <a:ext cx="10029088" cy="3086100"/>
            <a:chOff x="0" y="0"/>
            <a:chExt cx="2641406" cy="812800"/>
          </a:xfrm>
        </p:grpSpPr>
        <p:sp>
          <p:nvSpPr>
            <p:cNvPr id="7" name="Freeform 7"/>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8" name="TextBox 8"/>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9" name="Group 9"/>
          <p:cNvGrpSpPr/>
          <p:nvPr/>
        </p:nvGrpSpPr>
        <p:grpSpPr>
          <a:xfrm>
            <a:off x="7230212" y="9280389"/>
            <a:ext cx="10029088" cy="3086100"/>
            <a:chOff x="0" y="0"/>
            <a:chExt cx="2641406" cy="812800"/>
          </a:xfrm>
        </p:grpSpPr>
        <p:sp>
          <p:nvSpPr>
            <p:cNvPr id="10" name="Freeform 10"/>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1" name="TextBox 11"/>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2" name="Group 12"/>
          <p:cNvGrpSpPr/>
          <p:nvPr/>
        </p:nvGrpSpPr>
        <p:grpSpPr>
          <a:xfrm>
            <a:off x="1437469" y="9280389"/>
            <a:ext cx="15413063" cy="3086100"/>
            <a:chOff x="0" y="0"/>
            <a:chExt cx="4059408" cy="812800"/>
          </a:xfrm>
        </p:grpSpPr>
        <p:sp>
          <p:nvSpPr>
            <p:cNvPr id="13" name="Freeform 13"/>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14" name="TextBox 14"/>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grpSp>
        <p:nvGrpSpPr>
          <p:cNvPr id="15" name="Group 15"/>
          <p:cNvGrpSpPr/>
          <p:nvPr/>
        </p:nvGrpSpPr>
        <p:grpSpPr>
          <a:xfrm>
            <a:off x="1028700" y="-2003052"/>
            <a:ext cx="10029088" cy="3086100"/>
            <a:chOff x="0" y="0"/>
            <a:chExt cx="2641406" cy="812800"/>
          </a:xfrm>
        </p:grpSpPr>
        <p:sp>
          <p:nvSpPr>
            <p:cNvPr id="16" name="Freeform 16"/>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17" name="TextBox 17"/>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8" name="Group 18"/>
          <p:cNvGrpSpPr/>
          <p:nvPr/>
        </p:nvGrpSpPr>
        <p:grpSpPr>
          <a:xfrm>
            <a:off x="7230212" y="-2003052"/>
            <a:ext cx="10029088" cy="3086100"/>
            <a:chOff x="0" y="0"/>
            <a:chExt cx="2641406" cy="812800"/>
          </a:xfrm>
        </p:grpSpPr>
        <p:sp>
          <p:nvSpPr>
            <p:cNvPr id="19" name="Freeform 19"/>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20" name="TextBox 20"/>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21" name="Group 21"/>
          <p:cNvGrpSpPr/>
          <p:nvPr/>
        </p:nvGrpSpPr>
        <p:grpSpPr>
          <a:xfrm>
            <a:off x="1437469" y="-2003052"/>
            <a:ext cx="15413063" cy="3086100"/>
            <a:chOff x="0" y="0"/>
            <a:chExt cx="4059408" cy="812800"/>
          </a:xfrm>
        </p:grpSpPr>
        <p:sp>
          <p:nvSpPr>
            <p:cNvPr id="22" name="Freeform 22"/>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23" name="TextBox 23"/>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sp>
        <p:nvSpPr>
          <p:cNvPr id="24" name="TextBox 24"/>
          <p:cNvSpPr txBox="1"/>
          <p:nvPr/>
        </p:nvSpPr>
        <p:spPr>
          <a:xfrm>
            <a:off x="1844517" y="1636895"/>
            <a:ext cx="12515477" cy="905510"/>
          </a:xfrm>
          <a:prstGeom prst="rect">
            <a:avLst/>
          </a:prstGeom>
        </p:spPr>
        <p:txBody>
          <a:bodyPr lIns="0" tIns="0" rIns="0" bIns="0" rtlCol="0" anchor="t">
            <a:spAutoFit/>
          </a:bodyPr>
          <a:lstStyle/>
          <a:p>
            <a:pPr algn="l">
              <a:lnSpc>
                <a:spcPts val="6399"/>
              </a:lnSpc>
            </a:pPr>
            <a:r>
              <a:rPr lang="en-US" sz="6399" b="1">
                <a:solidFill>
                  <a:srgbClr val="1D117F"/>
                </a:solidFill>
                <a:latin typeface="Poppins Bold"/>
                <a:ea typeface="Poppins Bold"/>
                <a:cs typeface="Poppins Bold"/>
                <a:sym typeface="Poppins Bold"/>
              </a:rPr>
              <a:t>The HTML Style Attribute</a:t>
            </a:r>
          </a:p>
        </p:txBody>
      </p:sp>
      <p:sp>
        <p:nvSpPr>
          <p:cNvPr id="25" name="TextBox 25"/>
          <p:cNvSpPr txBox="1"/>
          <p:nvPr/>
        </p:nvSpPr>
        <p:spPr>
          <a:xfrm>
            <a:off x="2407491" y="5925551"/>
            <a:ext cx="12727655" cy="2814320"/>
          </a:xfrm>
          <a:prstGeom prst="rect">
            <a:avLst/>
          </a:prstGeom>
        </p:spPr>
        <p:txBody>
          <a:bodyPr lIns="0" tIns="0" rIns="0" bIns="0" rtlCol="0" anchor="t">
            <a:spAutoFit/>
          </a:bodyPr>
          <a:lstStyle/>
          <a:p>
            <a:pPr algn="l">
              <a:lnSpc>
                <a:spcPts val="4479"/>
              </a:lnSpc>
            </a:pPr>
            <a:r>
              <a:rPr lang="en-US" sz="3199" b="1">
                <a:solidFill>
                  <a:srgbClr val="FF914D"/>
                </a:solidFill>
                <a:latin typeface="Poppins Bold"/>
                <a:ea typeface="Poppins Bold"/>
                <a:cs typeface="Poppins Bold"/>
                <a:sym typeface="Poppins Bold"/>
              </a:rPr>
              <a:t>Example:</a:t>
            </a:r>
          </a:p>
          <a:p>
            <a:pPr algn="ctr">
              <a:lnSpc>
                <a:spcPts val="4479"/>
              </a:lnSpc>
            </a:pPr>
            <a:r>
              <a:rPr lang="en-US" sz="3199" b="1">
                <a:solidFill>
                  <a:srgbClr val="000000"/>
                </a:solidFill>
                <a:latin typeface="Poppins Bold"/>
                <a:ea typeface="Poppins Bold"/>
                <a:cs typeface="Poppins Bold"/>
                <a:sym typeface="Poppins Bold"/>
              </a:rPr>
              <a:t>&lt;p style="color: blue; font-size: 18px; margin: 10px;"&gt;This is a styled paragraph. &lt;/p&gt;</a:t>
            </a:r>
          </a:p>
          <a:p>
            <a:pPr algn="ctr">
              <a:lnSpc>
                <a:spcPts val="4479"/>
              </a:lnSpc>
            </a:pPr>
            <a:endParaRPr lang="en-US" sz="3199" b="1">
              <a:solidFill>
                <a:srgbClr val="000000"/>
              </a:solidFill>
              <a:latin typeface="Poppins Bold"/>
              <a:ea typeface="Poppins Bold"/>
              <a:cs typeface="Poppins Bold"/>
              <a:sym typeface="Poppins Bold"/>
            </a:endParaRPr>
          </a:p>
          <a:p>
            <a:pPr algn="ctr">
              <a:lnSpc>
                <a:spcPts val="4479"/>
              </a:lnSpc>
            </a:pPr>
            <a:endParaRPr lang="en-US" sz="3199" b="1">
              <a:solidFill>
                <a:srgbClr val="000000"/>
              </a:solidFill>
              <a:latin typeface="Poppins Bold"/>
              <a:ea typeface="Poppins Bold"/>
              <a:cs typeface="Poppins Bold"/>
              <a:sym typeface="Poppins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899569" y="4554963"/>
            <a:ext cx="1198195" cy="970538"/>
          </a:xfrm>
          <a:custGeom>
            <a:avLst/>
            <a:gdLst/>
            <a:ahLst/>
            <a:cxnLst/>
            <a:rect l="l" t="t" r="r" b="b"/>
            <a:pathLst>
              <a:path w="1198195" h="970538">
                <a:moveTo>
                  <a:pt x="0" y="0"/>
                </a:moveTo>
                <a:lnTo>
                  <a:pt x="1198194" y="0"/>
                </a:lnTo>
                <a:lnTo>
                  <a:pt x="1198194" y="970538"/>
                </a:lnTo>
                <a:lnTo>
                  <a:pt x="0" y="97053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p:cNvSpPr/>
          <p:nvPr/>
        </p:nvSpPr>
        <p:spPr>
          <a:xfrm rot="5400000" flipV="1">
            <a:off x="12965612" y="3004231"/>
            <a:ext cx="10478805" cy="4086734"/>
          </a:xfrm>
          <a:custGeom>
            <a:avLst/>
            <a:gdLst/>
            <a:ahLst/>
            <a:cxnLst/>
            <a:rect l="l" t="t" r="r" b="b"/>
            <a:pathLst>
              <a:path w="10478805" h="4086734">
                <a:moveTo>
                  <a:pt x="0" y="4086734"/>
                </a:moveTo>
                <a:lnTo>
                  <a:pt x="10478805" y="4086734"/>
                </a:lnTo>
                <a:lnTo>
                  <a:pt x="10478805" y="0"/>
                </a:lnTo>
                <a:lnTo>
                  <a:pt x="0" y="0"/>
                </a:lnTo>
                <a:lnTo>
                  <a:pt x="0" y="4086734"/>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p:cNvSpPr txBox="1"/>
          <p:nvPr/>
        </p:nvSpPr>
        <p:spPr>
          <a:xfrm>
            <a:off x="2639255" y="3173838"/>
            <a:ext cx="12727655" cy="2814320"/>
          </a:xfrm>
          <a:prstGeom prst="rect">
            <a:avLst/>
          </a:prstGeom>
        </p:spPr>
        <p:txBody>
          <a:bodyPr lIns="0" tIns="0" rIns="0" bIns="0" rtlCol="0" anchor="t">
            <a:spAutoFit/>
          </a:bodyPr>
          <a:lstStyle/>
          <a:p>
            <a:pPr algn="just">
              <a:lnSpc>
                <a:spcPts val="4479"/>
              </a:lnSpc>
            </a:pPr>
            <a:r>
              <a:rPr lang="en-US" sz="3199" b="1">
                <a:solidFill>
                  <a:srgbClr val="FF914D"/>
                </a:solidFill>
                <a:latin typeface="Poppins Bold"/>
                <a:ea typeface="Poppins Bold"/>
                <a:cs typeface="Poppins Bold"/>
                <a:sym typeface="Poppins Bold"/>
              </a:rPr>
              <a:t>•Inline CSS </a:t>
            </a:r>
            <a:r>
              <a:rPr lang="en-US" sz="3199">
                <a:solidFill>
                  <a:srgbClr val="000000"/>
                </a:solidFill>
                <a:latin typeface="Poppins"/>
                <a:ea typeface="Poppins"/>
                <a:cs typeface="Poppins"/>
                <a:sym typeface="Poppins"/>
              </a:rPr>
              <a:t>is used for applying style to a particular HTML Tag. </a:t>
            </a:r>
          </a:p>
          <a:p>
            <a:pPr algn="just">
              <a:lnSpc>
                <a:spcPts val="4479"/>
              </a:lnSpc>
            </a:pPr>
            <a:r>
              <a:rPr lang="en-US" sz="3199">
                <a:solidFill>
                  <a:srgbClr val="000000"/>
                </a:solidFill>
                <a:latin typeface="Poppins"/>
                <a:ea typeface="Poppins"/>
                <a:cs typeface="Poppins"/>
                <a:sym typeface="Poppins"/>
              </a:rPr>
              <a:t>•Least recommended styling method because of the difficulty it brings in managing larger websites.</a:t>
            </a:r>
          </a:p>
          <a:p>
            <a:pPr algn="just">
              <a:lnSpc>
                <a:spcPts val="4479"/>
              </a:lnSpc>
            </a:pPr>
            <a:r>
              <a:rPr lang="en-US" sz="3199">
                <a:solidFill>
                  <a:srgbClr val="000000"/>
                </a:solidFill>
                <a:latin typeface="Poppins"/>
                <a:ea typeface="Poppins"/>
                <a:cs typeface="Poppins"/>
                <a:sym typeface="Poppins"/>
              </a:rPr>
              <a:t>•Useful for testing and previewing changes</a:t>
            </a:r>
          </a:p>
          <a:p>
            <a:pPr algn="just">
              <a:lnSpc>
                <a:spcPts val="4479"/>
              </a:lnSpc>
            </a:pPr>
            <a:endParaRPr lang="en-US" sz="3199">
              <a:solidFill>
                <a:srgbClr val="000000"/>
              </a:solidFill>
              <a:latin typeface="Poppins"/>
              <a:ea typeface="Poppins"/>
              <a:cs typeface="Poppins"/>
              <a:sym typeface="Poppins"/>
            </a:endParaRPr>
          </a:p>
        </p:txBody>
      </p:sp>
      <p:sp>
        <p:nvSpPr>
          <p:cNvPr id="5" name="Freeform 5"/>
          <p:cNvSpPr/>
          <p:nvPr/>
        </p:nvSpPr>
        <p:spPr>
          <a:xfrm rot="5400000">
            <a:off x="-5438253" y="3004231"/>
            <a:ext cx="10478805" cy="4086734"/>
          </a:xfrm>
          <a:custGeom>
            <a:avLst/>
            <a:gdLst/>
            <a:ahLst/>
            <a:cxnLst/>
            <a:rect l="l" t="t" r="r" b="b"/>
            <a:pathLst>
              <a:path w="10478805" h="4086734">
                <a:moveTo>
                  <a:pt x="0" y="0"/>
                </a:moveTo>
                <a:lnTo>
                  <a:pt x="10478805" y="0"/>
                </a:lnTo>
                <a:lnTo>
                  <a:pt x="10478805" y="4086734"/>
                </a:lnTo>
                <a:lnTo>
                  <a:pt x="0" y="40867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a:off x="1028700" y="9280389"/>
            <a:ext cx="10029088" cy="3086100"/>
            <a:chOff x="0" y="0"/>
            <a:chExt cx="2641406" cy="812800"/>
          </a:xfrm>
        </p:grpSpPr>
        <p:sp>
          <p:nvSpPr>
            <p:cNvPr id="7" name="Freeform 7"/>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8" name="TextBox 8"/>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9" name="Group 9"/>
          <p:cNvGrpSpPr/>
          <p:nvPr/>
        </p:nvGrpSpPr>
        <p:grpSpPr>
          <a:xfrm>
            <a:off x="7230212" y="9280389"/>
            <a:ext cx="10029088" cy="3086100"/>
            <a:chOff x="0" y="0"/>
            <a:chExt cx="2641406" cy="812800"/>
          </a:xfrm>
        </p:grpSpPr>
        <p:sp>
          <p:nvSpPr>
            <p:cNvPr id="10" name="Freeform 10"/>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1" name="TextBox 11"/>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2" name="Group 12"/>
          <p:cNvGrpSpPr/>
          <p:nvPr/>
        </p:nvGrpSpPr>
        <p:grpSpPr>
          <a:xfrm>
            <a:off x="1437469" y="9280389"/>
            <a:ext cx="15413063" cy="3086100"/>
            <a:chOff x="0" y="0"/>
            <a:chExt cx="4059408" cy="812800"/>
          </a:xfrm>
        </p:grpSpPr>
        <p:sp>
          <p:nvSpPr>
            <p:cNvPr id="13" name="Freeform 13"/>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14" name="TextBox 14"/>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grpSp>
        <p:nvGrpSpPr>
          <p:cNvPr id="15" name="Group 15"/>
          <p:cNvGrpSpPr/>
          <p:nvPr/>
        </p:nvGrpSpPr>
        <p:grpSpPr>
          <a:xfrm>
            <a:off x="1028700" y="-2003052"/>
            <a:ext cx="10029088" cy="3086100"/>
            <a:chOff x="0" y="0"/>
            <a:chExt cx="2641406" cy="812800"/>
          </a:xfrm>
        </p:grpSpPr>
        <p:sp>
          <p:nvSpPr>
            <p:cNvPr id="16" name="Freeform 16"/>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17" name="TextBox 17"/>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8" name="Group 18"/>
          <p:cNvGrpSpPr/>
          <p:nvPr/>
        </p:nvGrpSpPr>
        <p:grpSpPr>
          <a:xfrm>
            <a:off x="7230212" y="-2003052"/>
            <a:ext cx="10029088" cy="3086100"/>
            <a:chOff x="0" y="0"/>
            <a:chExt cx="2641406" cy="812800"/>
          </a:xfrm>
        </p:grpSpPr>
        <p:sp>
          <p:nvSpPr>
            <p:cNvPr id="19" name="Freeform 19"/>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20" name="TextBox 20"/>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21" name="Group 21"/>
          <p:cNvGrpSpPr/>
          <p:nvPr/>
        </p:nvGrpSpPr>
        <p:grpSpPr>
          <a:xfrm>
            <a:off x="1437469" y="-2003052"/>
            <a:ext cx="15413063" cy="3086100"/>
            <a:chOff x="0" y="0"/>
            <a:chExt cx="4059408" cy="812800"/>
          </a:xfrm>
        </p:grpSpPr>
        <p:sp>
          <p:nvSpPr>
            <p:cNvPr id="22" name="Freeform 22"/>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23" name="TextBox 23"/>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sp>
        <p:nvSpPr>
          <p:cNvPr id="24" name="TextBox 24"/>
          <p:cNvSpPr txBox="1"/>
          <p:nvPr/>
        </p:nvSpPr>
        <p:spPr>
          <a:xfrm>
            <a:off x="1844517" y="1636895"/>
            <a:ext cx="12515477" cy="905510"/>
          </a:xfrm>
          <a:prstGeom prst="rect">
            <a:avLst/>
          </a:prstGeom>
        </p:spPr>
        <p:txBody>
          <a:bodyPr lIns="0" tIns="0" rIns="0" bIns="0" rtlCol="0" anchor="t">
            <a:spAutoFit/>
          </a:bodyPr>
          <a:lstStyle/>
          <a:p>
            <a:pPr algn="l">
              <a:lnSpc>
                <a:spcPts val="6399"/>
              </a:lnSpc>
            </a:pPr>
            <a:r>
              <a:rPr lang="en-US" sz="6399" b="1">
                <a:solidFill>
                  <a:srgbClr val="1D117F"/>
                </a:solidFill>
                <a:latin typeface="Poppins Bold"/>
                <a:ea typeface="Poppins Bold"/>
                <a:cs typeface="Poppins Bold"/>
                <a:sym typeface="Poppins Bold"/>
              </a:rPr>
              <a:t>Inline CSS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899569" y="4554963"/>
            <a:ext cx="1198195" cy="970538"/>
          </a:xfrm>
          <a:custGeom>
            <a:avLst/>
            <a:gdLst/>
            <a:ahLst/>
            <a:cxnLst/>
            <a:rect l="l" t="t" r="r" b="b"/>
            <a:pathLst>
              <a:path w="1198195" h="970538">
                <a:moveTo>
                  <a:pt x="0" y="0"/>
                </a:moveTo>
                <a:lnTo>
                  <a:pt x="1198194" y="0"/>
                </a:lnTo>
                <a:lnTo>
                  <a:pt x="1198194" y="970538"/>
                </a:lnTo>
                <a:lnTo>
                  <a:pt x="0" y="97053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p:cNvSpPr/>
          <p:nvPr/>
        </p:nvSpPr>
        <p:spPr>
          <a:xfrm rot="5400000" flipV="1">
            <a:off x="12965612" y="3004231"/>
            <a:ext cx="10478805" cy="4086734"/>
          </a:xfrm>
          <a:custGeom>
            <a:avLst/>
            <a:gdLst/>
            <a:ahLst/>
            <a:cxnLst/>
            <a:rect l="l" t="t" r="r" b="b"/>
            <a:pathLst>
              <a:path w="10478805" h="4086734">
                <a:moveTo>
                  <a:pt x="0" y="4086734"/>
                </a:moveTo>
                <a:lnTo>
                  <a:pt x="10478805" y="4086734"/>
                </a:lnTo>
                <a:lnTo>
                  <a:pt x="10478805" y="0"/>
                </a:lnTo>
                <a:lnTo>
                  <a:pt x="0" y="0"/>
                </a:lnTo>
                <a:lnTo>
                  <a:pt x="0" y="4086734"/>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5400000">
            <a:off x="-5438253" y="3004231"/>
            <a:ext cx="10478805" cy="4086734"/>
          </a:xfrm>
          <a:custGeom>
            <a:avLst/>
            <a:gdLst/>
            <a:ahLst/>
            <a:cxnLst/>
            <a:rect l="l" t="t" r="r" b="b"/>
            <a:pathLst>
              <a:path w="10478805" h="4086734">
                <a:moveTo>
                  <a:pt x="0" y="0"/>
                </a:moveTo>
                <a:lnTo>
                  <a:pt x="10478805" y="0"/>
                </a:lnTo>
                <a:lnTo>
                  <a:pt x="10478805" y="4086734"/>
                </a:lnTo>
                <a:lnTo>
                  <a:pt x="0" y="40867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a:off x="1028700" y="9280389"/>
            <a:ext cx="10029088" cy="3086100"/>
            <a:chOff x="0" y="0"/>
            <a:chExt cx="2641406" cy="812800"/>
          </a:xfrm>
        </p:grpSpPr>
        <p:sp>
          <p:nvSpPr>
            <p:cNvPr id="7" name="Freeform 7"/>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8" name="TextBox 8"/>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9" name="Group 9"/>
          <p:cNvGrpSpPr/>
          <p:nvPr/>
        </p:nvGrpSpPr>
        <p:grpSpPr>
          <a:xfrm>
            <a:off x="7230212" y="9280389"/>
            <a:ext cx="10029088" cy="3086100"/>
            <a:chOff x="0" y="0"/>
            <a:chExt cx="2641406" cy="812800"/>
          </a:xfrm>
        </p:grpSpPr>
        <p:sp>
          <p:nvSpPr>
            <p:cNvPr id="10" name="Freeform 10"/>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1" name="TextBox 11"/>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2" name="Group 12"/>
          <p:cNvGrpSpPr/>
          <p:nvPr/>
        </p:nvGrpSpPr>
        <p:grpSpPr>
          <a:xfrm>
            <a:off x="1437469" y="9280389"/>
            <a:ext cx="15413063" cy="3086100"/>
            <a:chOff x="0" y="0"/>
            <a:chExt cx="4059408" cy="812800"/>
          </a:xfrm>
        </p:grpSpPr>
        <p:sp>
          <p:nvSpPr>
            <p:cNvPr id="13" name="Freeform 13"/>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14" name="TextBox 14"/>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grpSp>
        <p:nvGrpSpPr>
          <p:cNvPr id="15" name="Group 15"/>
          <p:cNvGrpSpPr/>
          <p:nvPr/>
        </p:nvGrpSpPr>
        <p:grpSpPr>
          <a:xfrm>
            <a:off x="1028700" y="-2003052"/>
            <a:ext cx="10029088" cy="3086100"/>
            <a:chOff x="0" y="0"/>
            <a:chExt cx="2641406" cy="812800"/>
          </a:xfrm>
        </p:grpSpPr>
        <p:sp>
          <p:nvSpPr>
            <p:cNvPr id="16" name="Freeform 16"/>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17" name="TextBox 17"/>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8" name="Group 18"/>
          <p:cNvGrpSpPr/>
          <p:nvPr/>
        </p:nvGrpSpPr>
        <p:grpSpPr>
          <a:xfrm>
            <a:off x="7230212" y="-2003052"/>
            <a:ext cx="10029088" cy="3086100"/>
            <a:chOff x="0" y="0"/>
            <a:chExt cx="2641406" cy="812800"/>
          </a:xfrm>
        </p:grpSpPr>
        <p:sp>
          <p:nvSpPr>
            <p:cNvPr id="19" name="Freeform 19"/>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20" name="TextBox 20"/>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21" name="Group 21"/>
          <p:cNvGrpSpPr/>
          <p:nvPr/>
        </p:nvGrpSpPr>
        <p:grpSpPr>
          <a:xfrm>
            <a:off x="1437469" y="-2003052"/>
            <a:ext cx="15413063" cy="3086100"/>
            <a:chOff x="0" y="0"/>
            <a:chExt cx="4059408" cy="812800"/>
          </a:xfrm>
        </p:grpSpPr>
        <p:sp>
          <p:nvSpPr>
            <p:cNvPr id="22" name="Freeform 22"/>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23" name="TextBox 23"/>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sp>
        <p:nvSpPr>
          <p:cNvPr id="24" name="TextBox 24"/>
          <p:cNvSpPr txBox="1"/>
          <p:nvPr/>
        </p:nvSpPr>
        <p:spPr>
          <a:xfrm>
            <a:off x="1844517" y="1636895"/>
            <a:ext cx="12515477" cy="845296"/>
          </a:xfrm>
          <a:prstGeom prst="rect">
            <a:avLst/>
          </a:prstGeom>
        </p:spPr>
        <p:txBody>
          <a:bodyPr lIns="0" tIns="0" rIns="0" bIns="0" rtlCol="0" anchor="t">
            <a:spAutoFit/>
          </a:bodyPr>
          <a:lstStyle/>
          <a:p>
            <a:pPr algn="l">
              <a:lnSpc>
                <a:spcPts val="6399"/>
              </a:lnSpc>
            </a:pPr>
            <a:r>
              <a:rPr lang="en-US" sz="6399" b="1" dirty="0">
                <a:solidFill>
                  <a:srgbClr val="1D117F"/>
                </a:solidFill>
                <a:latin typeface="Poppins Bold"/>
                <a:ea typeface="Poppins Bold"/>
                <a:cs typeface="Poppins Bold"/>
                <a:sym typeface="Poppins Bold"/>
              </a:rPr>
              <a:t>CSS Background Properties</a:t>
            </a:r>
          </a:p>
        </p:txBody>
      </p:sp>
      <p:graphicFrame>
        <p:nvGraphicFramePr>
          <p:cNvPr id="25" name="Content Placeholder 3">
            <a:extLst>
              <a:ext uri="{FF2B5EF4-FFF2-40B4-BE49-F238E27FC236}">
                <a16:creationId xmlns:a16="http://schemas.microsoft.com/office/drawing/2014/main" id="{FC991C8C-E6ED-FB9E-8DB9-98B7A1ABDEC8}"/>
              </a:ext>
            </a:extLst>
          </p:cNvPr>
          <p:cNvGraphicFramePr>
            <a:graphicFrameLocks/>
          </p:cNvGraphicFramePr>
          <p:nvPr>
            <p:extLst>
              <p:ext uri="{D42A27DB-BD31-4B8C-83A1-F6EECF244321}">
                <p14:modId xmlns:p14="http://schemas.microsoft.com/office/powerpoint/2010/main" val="2973520855"/>
              </p:ext>
            </p:extLst>
          </p:nvPr>
        </p:nvGraphicFramePr>
        <p:xfrm>
          <a:off x="2002021" y="2542405"/>
          <a:ext cx="13258800" cy="6254486"/>
        </p:xfrm>
        <a:graphic>
          <a:graphicData uri="http://schemas.openxmlformats.org/drawingml/2006/table">
            <a:tbl>
              <a:tblPr firstRow="1" bandRow="1"/>
              <a:tblGrid>
                <a:gridCol w="3987928">
                  <a:extLst>
                    <a:ext uri="{9D8B030D-6E8A-4147-A177-3AD203B41FA5}">
                      <a16:colId xmlns:a16="http://schemas.microsoft.com/office/drawing/2014/main" val="20000"/>
                    </a:ext>
                  </a:extLst>
                </a:gridCol>
                <a:gridCol w="9270872">
                  <a:extLst>
                    <a:ext uri="{9D8B030D-6E8A-4147-A177-3AD203B41FA5}">
                      <a16:colId xmlns:a16="http://schemas.microsoft.com/office/drawing/2014/main" val="20001"/>
                    </a:ext>
                  </a:extLst>
                </a:gridCol>
              </a:tblGrid>
              <a:tr h="52440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t"/>
                      <a:r>
                        <a:rPr lang="en-US" sz="3200" dirty="0">
                          <a:solidFill>
                            <a:srgbClr val="FFFFFF"/>
                          </a:solidFill>
                          <a:effectLst/>
                          <a:latin typeface="verdana"/>
                        </a:rPr>
                        <a:t>Property </a:t>
                      </a:r>
                    </a:p>
                  </a:txBody>
                  <a:tcPr marL="29004" marR="29004" marT="29004" marB="29004">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lnTlToBr w="12700" cmpd="sng">
                      <a:noFill/>
                      <a:prstDash val="solid"/>
                    </a:lnTlToBr>
                    <a:lnBlToTr w="12700" cmpd="sng">
                      <a:noFill/>
                      <a:prstDash val="solid"/>
                    </a:lnBlToTr>
                    <a:solidFill>
                      <a:srgbClr val="555555"/>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t"/>
                      <a:r>
                        <a:rPr lang="en-US" sz="3200">
                          <a:solidFill>
                            <a:srgbClr val="FFFFFF"/>
                          </a:solidFill>
                          <a:effectLst/>
                          <a:latin typeface="verdana"/>
                        </a:rPr>
                        <a:t>Description</a:t>
                      </a:r>
                    </a:p>
                  </a:txBody>
                  <a:tcPr marL="29004" marR="29004" marT="29004" marB="29004">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lnTlToBr w="12700" cmpd="sng">
                      <a:noFill/>
                      <a:prstDash val="solid"/>
                    </a:lnTlToBr>
                    <a:lnBlToTr w="12700" cmpd="sng">
                      <a:noFill/>
                      <a:prstDash val="solid"/>
                    </a:lnBlToTr>
                    <a:solidFill>
                      <a:srgbClr val="555555"/>
                    </a:solidFill>
                  </a:tcPr>
                </a:tc>
                <a:extLst>
                  <a:ext uri="{0D108BD9-81ED-4DB2-BD59-A6C34878D82A}">
                    <a16:rowId xmlns:a16="http://schemas.microsoft.com/office/drawing/2014/main" val="10000"/>
                  </a:ext>
                </a:extLst>
              </a:tr>
              <a:tr h="102383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fontAlgn="t"/>
                      <a:r>
                        <a:rPr lang="en-US" sz="2800">
                          <a:solidFill>
                            <a:srgbClr val="000000"/>
                          </a:solidFill>
                          <a:effectLst/>
                          <a:latin typeface="verdana"/>
                          <a:hlinkClick r:id="rId7"/>
                        </a:rPr>
                        <a:t>background</a:t>
                      </a:r>
                      <a:endParaRPr lang="en-US" sz="2800">
                        <a:effectLst/>
                        <a:latin typeface="verdana"/>
                      </a:endParaRPr>
                    </a:p>
                  </a:txBody>
                  <a:tcPr marL="48340" marR="48340" marT="67676" marB="67676">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fontAlgn="t"/>
                      <a:r>
                        <a:rPr lang="en-US" sz="3200">
                          <a:effectLst/>
                          <a:latin typeface="verdana"/>
                        </a:rPr>
                        <a:t>Sets all the background properties in one declaration</a:t>
                      </a:r>
                    </a:p>
                  </a:txBody>
                  <a:tcPr marL="48340" marR="48340" marT="67676" marB="67676">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63297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fontAlgn="t"/>
                      <a:r>
                        <a:rPr lang="en-US" sz="2800" dirty="0">
                          <a:solidFill>
                            <a:srgbClr val="000000"/>
                          </a:solidFill>
                          <a:effectLst/>
                          <a:latin typeface="verdana"/>
                          <a:hlinkClick r:id="rId8"/>
                        </a:rPr>
                        <a:t>background-color</a:t>
                      </a:r>
                      <a:endParaRPr lang="en-US" sz="2800" dirty="0">
                        <a:effectLst/>
                        <a:latin typeface="verdana"/>
                      </a:endParaRPr>
                    </a:p>
                  </a:txBody>
                  <a:tcPr marL="48340" marR="48340" marT="67676" marB="67676">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fontAlgn="t"/>
                      <a:r>
                        <a:rPr lang="en-US" sz="3200">
                          <a:effectLst/>
                          <a:latin typeface="verdana"/>
                        </a:rPr>
                        <a:t>Sets the background color of an element</a:t>
                      </a:r>
                    </a:p>
                  </a:txBody>
                  <a:tcPr marL="48340" marR="48340" marT="67676" marB="67676">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63297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fontAlgn="t"/>
                      <a:r>
                        <a:rPr lang="en-US" sz="2800" dirty="0">
                          <a:solidFill>
                            <a:srgbClr val="000000"/>
                          </a:solidFill>
                          <a:effectLst/>
                          <a:latin typeface="verdana"/>
                          <a:hlinkClick r:id="rId9"/>
                        </a:rPr>
                        <a:t>background-image</a:t>
                      </a:r>
                      <a:endParaRPr lang="en-US" sz="2800" dirty="0">
                        <a:effectLst/>
                        <a:latin typeface="verdana"/>
                      </a:endParaRPr>
                    </a:p>
                  </a:txBody>
                  <a:tcPr marL="48340" marR="48340" marT="67676" marB="67676">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lnTlToBr w="12700" cmpd="sng">
                      <a:noFill/>
                      <a:prstDash val="solid"/>
                    </a:lnTlToBr>
                    <a:lnBlToTr w="12700" cmpd="sng">
                      <a:noFill/>
                      <a:prstDash val="solid"/>
                    </a:lnBlToTr>
                    <a:solidFill>
                      <a:srgbClr val="F1F1F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fontAlgn="t"/>
                      <a:r>
                        <a:rPr lang="en-US" sz="3200">
                          <a:effectLst/>
                          <a:latin typeface="verdana"/>
                        </a:rPr>
                        <a:t>Sets the background image for an element</a:t>
                      </a:r>
                    </a:p>
                  </a:txBody>
                  <a:tcPr marL="48340" marR="48340" marT="67676" marB="67676">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lnTlToBr w="12700" cmpd="sng">
                      <a:noFill/>
                      <a:prstDash val="solid"/>
                    </a:lnTlToBr>
                    <a:lnBlToTr w="12700" cmpd="sng">
                      <a:noFill/>
                      <a:prstDash val="solid"/>
                    </a:lnBlToTr>
                    <a:solidFill>
                      <a:srgbClr val="F1F1F1"/>
                    </a:solidFill>
                  </a:tcPr>
                </a:tc>
                <a:extLst>
                  <a:ext uri="{0D108BD9-81ED-4DB2-BD59-A6C34878D82A}">
                    <a16:rowId xmlns:a16="http://schemas.microsoft.com/office/drawing/2014/main" val="10004"/>
                  </a:ext>
                </a:extLst>
              </a:tr>
              <a:tr h="102383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fontAlgn="t"/>
                      <a:r>
                        <a:rPr lang="en-US" sz="2800" dirty="0">
                          <a:solidFill>
                            <a:srgbClr val="000000"/>
                          </a:solidFill>
                          <a:effectLst/>
                          <a:latin typeface="verdana"/>
                          <a:hlinkClick r:id="rId10"/>
                        </a:rPr>
                        <a:t>background-repeat</a:t>
                      </a:r>
                      <a:endParaRPr lang="en-US" sz="2800" dirty="0">
                        <a:effectLst/>
                        <a:latin typeface="verdana"/>
                      </a:endParaRPr>
                    </a:p>
                  </a:txBody>
                  <a:tcPr marL="48340" marR="48340" marT="67676" marB="67676">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lnTlToBr w="12700" cmpd="sng">
                      <a:noFill/>
                      <a:prstDash val="solid"/>
                    </a:lnTlToBr>
                    <a:lnBlToTr w="12700" cmpd="sng">
                      <a:noFill/>
                      <a:prstDash val="solid"/>
                    </a:lnBlToTr>
                    <a:solidFill>
                      <a:srgbClr val="F1F1F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fontAlgn="t"/>
                      <a:r>
                        <a:rPr lang="en-US" sz="3200" dirty="0">
                          <a:effectLst/>
                          <a:latin typeface="verdana"/>
                        </a:rPr>
                        <a:t>Sets how a background image will be repeated</a:t>
                      </a:r>
                    </a:p>
                  </a:txBody>
                  <a:tcPr marL="48340" marR="48340" marT="67676" marB="67676">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lnTlToBr w="12700" cmpd="sng">
                      <a:noFill/>
                      <a:prstDash val="solid"/>
                    </a:lnTlToBr>
                    <a:lnBlToTr w="12700" cmpd="sng">
                      <a:noFill/>
                      <a:prstDash val="solid"/>
                    </a:lnBlToTr>
                    <a:solidFill>
                      <a:srgbClr val="F1F1F1"/>
                    </a:solidFill>
                  </a:tcPr>
                </a:tc>
                <a:extLst>
                  <a:ext uri="{0D108BD9-81ED-4DB2-BD59-A6C34878D82A}">
                    <a16:rowId xmlns:a16="http://schemas.microsoft.com/office/drawing/2014/main" val="10006"/>
                  </a:ext>
                </a:extLst>
              </a:tr>
              <a:tr h="102383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fontAlgn="t"/>
                      <a:r>
                        <a:rPr lang="en-US" sz="2800">
                          <a:solidFill>
                            <a:srgbClr val="000000"/>
                          </a:solidFill>
                          <a:effectLst/>
                          <a:latin typeface="verdana"/>
                          <a:hlinkClick r:id="rId11"/>
                        </a:rPr>
                        <a:t>background-attachment</a:t>
                      </a:r>
                      <a:endParaRPr lang="en-US" sz="2800">
                        <a:effectLst/>
                        <a:latin typeface="verdana"/>
                      </a:endParaRPr>
                    </a:p>
                  </a:txBody>
                  <a:tcPr marL="48340" marR="48340" marT="67676" marB="67676">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lnTlToBr w="12700" cmpd="sng">
                      <a:noFill/>
                      <a:prstDash val="solid"/>
                    </a:lnTlToBr>
                    <a:lnBlToTr w="12700" cmpd="sng">
                      <a:noFill/>
                      <a:prstDash val="solid"/>
                    </a:lnBlToTr>
                    <a:solidFill>
                      <a:srgbClr val="F1F1F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fontAlgn="t"/>
                      <a:r>
                        <a:rPr lang="en-US" sz="3200">
                          <a:effectLst/>
                          <a:latin typeface="verdana"/>
                        </a:rPr>
                        <a:t>Sets whether a background image is fixed or scrolls with the rest of the page</a:t>
                      </a:r>
                    </a:p>
                  </a:txBody>
                  <a:tcPr marL="48340" marR="48340" marT="67676" marB="67676">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lnTlToBr w="12700" cmpd="sng">
                      <a:noFill/>
                      <a:prstDash val="solid"/>
                    </a:lnTlToBr>
                    <a:lnBlToTr w="12700" cmpd="sng">
                      <a:noFill/>
                      <a:prstDash val="solid"/>
                    </a:lnBlToTr>
                    <a:solidFill>
                      <a:srgbClr val="F1F1F1"/>
                    </a:solidFill>
                  </a:tcPr>
                </a:tc>
                <a:extLst>
                  <a:ext uri="{0D108BD9-81ED-4DB2-BD59-A6C34878D82A}">
                    <a16:rowId xmlns:a16="http://schemas.microsoft.com/office/drawing/2014/main" val="1931987301"/>
                  </a:ext>
                </a:extLst>
              </a:tr>
              <a:tr h="102383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fontAlgn="t"/>
                      <a:r>
                        <a:rPr lang="en-US" sz="2800" dirty="0">
                          <a:solidFill>
                            <a:srgbClr val="000000"/>
                          </a:solidFill>
                          <a:effectLst/>
                          <a:latin typeface="verdana"/>
                          <a:hlinkClick r:id="rId12"/>
                        </a:rPr>
                        <a:t>background-position</a:t>
                      </a:r>
                      <a:endParaRPr lang="en-US" sz="2800" dirty="0">
                        <a:effectLst/>
                        <a:latin typeface="verdana"/>
                      </a:endParaRPr>
                    </a:p>
                  </a:txBody>
                  <a:tcPr marL="48340" marR="48340" marT="67676" marB="67676">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lnTlToBr w="12700" cmpd="sng">
                      <a:noFill/>
                      <a:prstDash val="solid"/>
                    </a:lnTlToBr>
                    <a:lnBlToTr w="12700" cmpd="sng">
                      <a:noFill/>
                      <a:prstDash val="solid"/>
                    </a:lnBlToTr>
                    <a:solidFill>
                      <a:srgbClr val="F1F1F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fontAlgn="t"/>
                      <a:r>
                        <a:rPr lang="en-US" sz="3200" dirty="0">
                          <a:effectLst/>
                          <a:latin typeface="verdana"/>
                        </a:rPr>
                        <a:t>Sets the starting position of a background image</a:t>
                      </a:r>
                    </a:p>
                  </a:txBody>
                  <a:tcPr marL="48340" marR="48340" marT="67676" marB="67676">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lnTlToBr w="12700" cmpd="sng">
                      <a:noFill/>
                      <a:prstDash val="solid"/>
                    </a:lnTlToBr>
                    <a:lnBlToTr w="12700" cmpd="sng">
                      <a:noFill/>
                      <a:prstDash val="solid"/>
                    </a:lnBlToTr>
                    <a:solidFill>
                      <a:srgbClr val="F1F1F1"/>
                    </a:solidFill>
                  </a:tcPr>
                </a:tc>
                <a:extLst>
                  <a:ext uri="{0D108BD9-81ED-4DB2-BD59-A6C34878D82A}">
                    <a16:rowId xmlns:a16="http://schemas.microsoft.com/office/drawing/2014/main" val="32816282"/>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A0A60-159B-372E-8F47-A5EFD824BD4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D7F14F8-6DC1-B98B-205B-8444A748D18F}"/>
              </a:ext>
            </a:extLst>
          </p:cNvPr>
          <p:cNvSpPr/>
          <p:nvPr/>
        </p:nvSpPr>
        <p:spPr>
          <a:xfrm>
            <a:off x="12899569" y="4554963"/>
            <a:ext cx="1198195" cy="970538"/>
          </a:xfrm>
          <a:custGeom>
            <a:avLst/>
            <a:gdLst/>
            <a:ahLst/>
            <a:cxnLst/>
            <a:rect l="l" t="t" r="r" b="b"/>
            <a:pathLst>
              <a:path w="1198195" h="970538">
                <a:moveTo>
                  <a:pt x="0" y="0"/>
                </a:moveTo>
                <a:lnTo>
                  <a:pt x="1198194" y="0"/>
                </a:lnTo>
                <a:lnTo>
                  <a:pt x="1198194" y="970538"/>
                </a:lnTo>
                <a:lnTo>
                  <a:pt x="0" y="97053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a:extLst>
              <a:ext uri="{FF2B5EF4-FFF2-40B4-BE49-F238E27FC236}">
                <a16:creationId xmlns:a16="http://schemas.microsoft.com/office/drawing/2014/main" id="{8AF8D2D3-A058-24FE-5F93-EB11BE63F66E}"/>
              </a:ext>
            </a:extLst>
          </p:cNvPr>
          <p:cNvSpPr/>
          <p:nvPr/>
        </p:nvSpPr>
        <p:spPr>
          <a:xfrm rot="5400000" flipV="1">
            <a:off x="12965612" y="3004231"/>
            <a:ext cx="10478805" cy="4086734"/>
          </a:xfrm>
          <a:custGeom>
            <a:avLst/>
            <a:gdLst/>
            <a:ahLst/>
            <a:cxnLst/>
            <a:rect l="l" t="t" r="r" b="b"/>
            <a:pathLst>
              <a:path w="10478805" h="4086734">
                <a:moveTo>
                  <a:pt x="0" y="4086734"/>
                </a:moveTo>
                <a:lnTo>
                  <a:pt x="10478805" y="4086734"/>
                </a:lnTo>
                <a:lnTo>
                  <a:pt x="10478805" y="0"/>
                </a:lnTo>
                <a:lnTo>
                  <a:pt x="0" y="0"/>
                </a:lnTo>
                <a:lnTo>
                  <a:pt x="0" y="4086734"/>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a:extLst>
              <a:ext uri="{FF2B5EF4-FFF2-40B4-BE49-F238E27FC236}">
                <a16:creationId xmlns:a16="http://schemas.microsoft.com/office/drawing/2014/main" id="{CEA0424F-3544-D806-E421-E974A7D2C0F6}"/>
              </a:ext>
            </a:extLst>
          </p:cNvPr>
          <p:cNvSpPr txBox="1"/>
          <p:nvPr/>
        </p:nvSpPr>
        <p:spPr>
          <a:xfrm>
            <a:off x="2407491" y="3344276"/>
            <a:ext cx="13647047" cy="3447482"/>
          </a:xfrm>
          <a:prstGeom prst="rect">
            <a:avLst/>
          </a:prstGeom>
        </p:spPr>
        <p:txBody>
          <a:bodyPr wrap="square" lIns="0" tIns="0" rIns="0" bIns="0" rtlCol="0" anchor="t">
            <a:spAutoFit/>
          </a:bodyPr>
          <a:lstStyle/>
          <a:p>
            <a:pPr marL="457200" indent="-457200" algn="just">
              <a:lnSpc>
                <a:spcPts val="4479"/>
              </a:lnSpc>
              <a:buFont typeface="Arial" panose="020B0604020202020204" pitchFamily="34" charset="0"/>
              <a:buChar char="•"/>
            </a:pPr>
            <a:r>
              <a:rPr lang="en-US" sz="4400" dirty="0">
                <a:solidFill>
                  <a:srgbClr val="000000"/>
                </a:solidFill>
                <a:latin typeface="Poppins"/>
                <a:ea typeface="Poppins"/>
                <a:cs typeface="Poppins"/>
                <a:sym typeface="Poppins"/>
              </a:rPr>
              <a:t>background-repeat: repeat;</a:t>
            </a:r>
          </a:p>
          <a:p>
            <a:pPr marL="457200" indent="-457200" algn="just">
              <a:lnSpc>
                <a:spcPts val="4479"/>
              </a:lnSpc>
              <a:buFont typeface="Arial" panose="020B0604020202020204" pitchFamily="34" charset="0"/>
              <a:buChar char="•"/>
            </a:pPr>
            <a:r>
              <a:rPr lang="en-US" sz="4400" dirty="0">
                <a:solidFill>
                  <a:srgbClr val="000000"/>
                </a:solidFill>
                <a:latin typeface="Poppins"/>
                <a:ea typeface="Poppins"/>
                <a:cs typeface="Poppins"/>
                <a:sym typeface="Poppins"/>
              </a:rPr>
              <a:t>background-repeat: repeat-x;</a:t>
            </a:r>
          </a:p>
          <a:p>
            <a:pPr marL="457200" indent="-457200" algn="just">
              <a:lnSpc>
                <a:spcPts val="4479"/>
              </a:lnSpc>
              <a:buFont typeface="Arial" panose="020B0604020202020204" pitchFamily="34" charset="0"/>
              <a:buChar char="•"/>
            </a:pPr>
            <a:r>
              <a:rPr lang="en-US" sz="4400" dirty="0">
                <a:solidFill>
                  <a:srgbClr val="000000"/>
                </a:solidFill>
                <a:latin typeface="Poppins"/>
                <a:ea typeface="Poppins"/>
                <a:cs typeface="Poppins"/>
                <a:sym typeface="Poppins"/>
              </a:rPr>
              <a:t>background-repeat: repeat-y;</a:t>
            </a:r>
          </a:p>
          <a:p>
            <a:pPr marL="457200" indent="-457200" algn="just">
              <a:lnSpc>
                <a:spcPts val="4479"/>
              </a:lnSpc>
              <a:buFont typeface="Arial" panose="020B0604020202020204" pitchFamily="34" charset="0"/>
              <a:buChar char="•"/>
            </a:pPr>
            <a:r>
              <a:rPr lang="en-US" sz="4400" dirty="0">
                <a:solidFill>
                  <a:srgbClr val="000000"/>
                </a:solidFill>
                <a:latin typeface="Poppins"/>
                <a:ea typeface="Poppins"/>
                <a:cs typeface="Poppins"/>
                <a:sym typeface="Poppins"/>
              </a:rPr>
              <a:t>background-repeat: no-repeat;</a:t>
            </a:r>
          </a:p>
          <a:p>
            <a:pPr marL="457200" indent="-457200" algn="just">
              <a:lnSpc>
                <a:spcPts val="4479"/>
              </a:lnSpc>
              <a:buFont typeface="Arial" panose="020B0604020202020204" pitchFamily="34" charset="0"/>
              <a:buChar char="•"/>
            </a:pPr>
            <a:r>
              <a:rPr lang="en-US" sz="4400" dirty="0">
                <a:solidFill>
                  <a:srgbClr val="000000"/>
                </a:solidFill>
                <a:latin typeface="Poppins"/>
                <a:ea typeface="Poppins"/>
                <a:cs typeface="Poppins"/>
                <a:sym typeface="Poppins"/>
              </a:rPr>
              <a:t>background-repeat: space;</a:t>
            </a:r>
          </a:p>
          <a:p>
            <a:pPr marL="457200" indent="-457200" algn="just">
              <a:lnSpc>
                <a:spcPts val="4479"/>
              </a:lnSpc>
              <a:buFont typeface="Arial" panose="020B0604020202020204" pitchFamily="34" charset="0"/>
              <a:buChar char="•"/>
            </a:pPr>
            <a:r>
              <a:rPr lang="en-US" sz="4400" dirty="0">
                <a:solidFill>
                  <a:srgbClr val="000000"/>
                </a:solidFill>
                <a:latin typeface="Poppins"/>
                <a:ea typeface="Poppins"/>
                <a:cs typeface="Poppins"/>
                <a:sym typeface="Poppins"/>
              </a:rPr>
              <a:t>background-repeat: round;</a:t>
            </a:r>
          </a:p>
        </p:txBody>
      </p:sp>
      <p:sp>
        <p:nvSpPr>
          <p:cNvPr id="5" name="Freeform 5">
            <a:extLst>
              <a:ext uri="{FF2B5EF4-FFF2-40B4-BE49-F238E27FC236}">
                <a16:creationId xmlns:a16="http://schemas.microsoft.com/office/drawing/2014/main" id="{6F3402D4-3FB9-7743-8771-1B998B0417EF}"/>
              </a:ext>
            </a:extLst>
          </p:cNvPr>
          <p:cNvSpPr/>
          <p:nvPr/>
        </p:nvSpPr>
        <p:spPr>
          <a:xfrm rot="5400000">
            <a:off x="-5438253" y="3004231"/>
            <a:ext cx="10478805" cy="4086734"/>
          </a:xfrm>
          <a:custGeom>
            <a:avLst/>
            <a:gdLst/>
            <a:ahLst/>
            <a:cxnLst/>
            <a:rect l="l" t="t" r="r" b="b"/>
            <a:pathLst>
              <a:path w="10478805" h="4086734">
                <a:moveTo>
                  <a:pt x="0" y="0"/>
                </a:moveTo>
                <a:lnTo>
                  <a:pt x="10478805" y="0"/>
                </a:lnTo>
                <a:lnTo>
                  <a:pt x="10478805" y="4086734"/>
                </a:lnTo>
                <a:lnTo>
                  <a:pt x="0" y="40867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a:extLst>
              <a:ext uri="{FF2B5EF4-FFF2-40B4-BE49-F238E27FC236}">
                <a16:creationId xmlns:a16="http://schemas.microsoft.com/office/drawing/2014/main" id="{C39C7E02-ACDA-F723-9540-63099D1910F6}"/>
              </a:ext>
            </a:extLst>
          </p:cNvPr>
          <p:cNvGrpSpPr/>
          <p:nvPr/>
        </p:nvGrpSpPr>
        <p:grpSpPr>
          <a:xfrm>
            <a:off x="1028700" y="9280389"/>
            <a:ext cx="10029088" cy="3086100"/>
            <a:chOff x="0" y="0"/>
            <a:chExt cx="2641406" cy="812800"/>
          </a:xfrm>
        </p:grpSpPr>
        <p:sp>
          <p:nvSpPr>
            <p:cNvPr id="7" name="Freeform 7">
              <a:extLst>
                <a:ext uri="{FF2B5EF4-FFF2-40B4-BE49-F238E27FC236}">
                  <a16:creationId xmlns:a16="http://schemas.microsoft.com/office/drawing/2014/main" id="{9F0A7237-E870-220E-9FE5-254069973921}"/>
                </a:ext>
              </a:extLst>
            </p:cNvPr>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8" name="TextBox 8">
              <a:extLst>
                <a:ext uri="{FF2B5EF4-FFF2-40B4-BE49-F238E27FC236}">
                  <a16:creationId xmlns:a16="http://schemas.microsoft.com/office/drawing/2014/main" id="{F2388200-1E06-D560-5D78-7E56FFCEC091}"/>
                </a:ext>
              </a:extLst>
            </p:cNvPr>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9" name="Group 9">
            <a:extLst>
              <a:ext uri="{FF2B5EF4-FFF2-40B4-BE49-F238E27FC236}">
                <a16:creationId xmlns:a16="http://schemas.microsoft.com/office/drawing/2014/main" id="{BFADCE71-E9F8-6A21-2636-DADF5E88C8CB}"/>
              </a:ext>
            </a:extLst>
          </p:cNvPr>
          <p:cNvGrpSpPr/>
          <p:nvPr/>
        </p:nvGrpSpPr>
        <p:grpSpPr>
          <a:xfrm>
            <a:off x="7230212" y="9280389"/>
            <a:ext cx="10029088" cy="3086100"/>
            <a:chOff x="0" y="0"/>
            <a:chExt cx="2641406" cy="812800"/>
          </a:xfrm>
        </p:grpSpPr>
        <p:sp>
          <p:nvSpPr>
            <p:cNvPr id="10" name="Freeform 10">
              <a:extLst>
                <a:ext uri="{FF2B5EF4-FFF2-40B4-BE49-F238E27FC236}">
                  <a16:creationId xmlns:a16="http://schemas.microsoft.com/office/drawing/2014/main" id="{7971B48F-ED4F-0BF3-DA9D-FEF1749C7E78}"/>
                </a:ext>
              </a:extLst>
            </p:cNvPr>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1" name="TextBox 11">
              <a:extLst>
                <a:ext uri="{FF2B5EF4-FFF2-40B4-BE49-F238E27FC236}">
                  <a16:creationId xmlns:a16="http://schemas.microsoft.com/office/drawing/2014/main" id="{B1FA2669-75FA-B6AD-C02D-B209B926354C}"/>
                </a:ext>
              </a:extLst>
            </p:cNvPr>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2" name="Group 12">
            <a:extLst>
              <a:ext uri="{FF2B5EF4-FFF2-40B4-BE49-F238E27FC236}">
                <a16:creationId xmlns:a16="http://schemas.microsoft.com/office/drawing/2014/main" id="{5763365A-19E8-110D-FFB6-8E3FB31762AA}"/>
              </a:ext>
            </a:extLst>
          </p:cNvPr>
          <p:cNvGrpSpPr/>
          <p:nvPr/>
        </p:nvGrpSpPr>
        <p:grpSpPr>
          <a:xfrm>
            <a:off x="1437469" y="9280389"/>
            <a:ext cx="15413063" cy="3086100"/>
            <a:chOff x="0" y="0"/>
            <a:chExt cx="4059408" cy="812800"/>
          </a:xfrm>
        </p:grpSpPr>
        <p:sp>
          <p:nvSpPr>
            <p:cNvPr id="13" name="Freeform 13">
              <a:extLst>
                <a:ext uri="{FF2B5EF4-FFF2-40B4-BE49-F238E27FC236}">
                  <a16:creationId xmlns:a16="http://schemas.microsoft.com/office/drawing/2014/main" id="{0820FA21-838C-F32D-39E5-1AFEBF972EF9}"/>
                </a:ext>
              </a:extLst>
            </p:cNvPr>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14" name="TextBox 14">
              <a:extLst>
                <a:ext uri="{FF2B5EF4-FFF2-40B4-BE49-F238E27FC236}">
                  <a16:creationId xmlns:a16="http://schemas.microsoft.com/office/drawing/2014/main" id="{D80CA0E3-5EF4-13EB-CE70-BE399CB353E6}"/>
                </a:ext>
              </a:extLst>
            </p:cNvPr>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grpSp>
        <p:nvGrpSpPr>
          <p:cNvPr id="15" name="Group 15">
            <a:extLst>
              <a:ext uri="{FF2B5EF4-FFF2-40B4-BE49-F238E27FC236}">
                <a16:creationId xmlns:a16="http://schemas.microsoft.com/office/drawing/2014/main" id="{E6E5602D-F31D-252F-404D-CFC493FA1CE6}"/>
              </a:ext>
            </a:extLst>
          </p:cNvPr>
          <p:cNvGrpSpPr/>
          <p:nvPr/>
        </p:nvGrpSpPr>
        <p:grpSpPr>
          <a:xfrm>
            <a:off x="1028700" y="-2003052"/>
            <a:ext cx="10029088" cy="3086100"/>
            <a:chOff x="0" y="0"/>
            <a:chExt cx="2641406" cy="812800"/>
          </a:xfrm>
        </p:grpSpPr>
        <p:sp>
          <p:nvSpPr>
            <p:cNvPr id="16" name="Freeform 16">
              <a:extLst>
                <a:ext uri="{FF2B5EF4-FFF2-40B4-BE49-F238E27FC236}">
                  <a16:creationId xmlns:a16="http://schemas.microsoft.com/office/drawing/2014/main" id="{7F7221A3-A1AC-19D8-7B11-F2F506152F79}"/>
                </a:ext>
              </a:extLst>
            </p:cNvPr>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17" name="TextBox 17">
              <a:extLst>
                <a:ext uri="{FF2B5EF4-FFF2-40B4-BE49-F238E27FC236}">
                  <a16:creationId xmlns:a16="http://schemas.microsoft.com/office/drawing/2014/main" id="{8819DF68-91D9-630E-A81D-A09471E3D240}"/>
                </a:ext>
              </a:extLst>
            </p:cNvPr>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8" name="Group 18">
            <a:extLst>
              <a:ext uri="{FF2B5EF4-FFF2-40B4-BE49-F238E27FC236}">
                <a16:creationId xmlns:a16="http://schemas.microsoft.com/office/drawing/2014/main" id="{C794131A-5ECF-D131-DD5E-A43556670360}"/>
              </a:ext>
            </a:extLst>
          </p:cNvPr>
          <p:cNvGrpSpPr/>
          <p:nvPr/>
        </p:nvGrpSpPr>
        <p:grpSpPr>
          <a:xfrm>
            <a:off x="7230212" y="-2003052"/>
            <a:ext cx="10029088" cy="3086100"/>
            <a:chOff x="0" y="0"/>
            <a:chExt cx="2641406" cy="812800"/>
          </a:xfrm>
        </p:grpSpPr>
        <p:sp>
          <p:nvSpPr>
            <p:cNvPr id="19" name="Freeform 19">
              <a:extLst>
                <a:ext uri="{FF2B5EF4-FFF2-40B4-BE49-F238E27FC236}">
                  <a16:creationId xmlns:a16="http://schemas.microsoft.com/office/drawing/2014/main" id="{6D7025EE-65D3-7D1F-9812-0B902400C446}"/>
                </a:ext>
              </a:extLst>
            </p:cNvPr>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20" name="TextBox 20">
              <a:extLst>
                <a:ext uri="{FF2B5EF4-FFF2-40B4-BE49-F238E27FC236}">
                  <a16:creationId xmlns:a16="http://schemas.microsoft.com/office/drawing/2014/main" id="{6640CC3F-0C57-15B6-6F96-E9C2D29A08DD}"/>
                </a:ext>
              </a:extLst>
            </p:cNvPr>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21" name="Group 21">
            <a:extLst>
              <a:ext uri="{FF2B5EF4-FFF2-40B4-BE49-F238E27FC236}">
                <a16:creationId xmlns:a16="http://schemas.microsoft.com/office/drawing/2014/main" id="{7B16D715-36F3-C316-DDE9-6B49E6A42DF6}"/>
              </a:ext>
            </a:extLst>
          </p:cNvPr>
          <p:cNvGrpSpPr/>
          <p:nvPr/>
        </p:nvGrpSpPr>
        <p:grpSpPr>
          <a:xfrm>
            <a:off x="1437469" y="-2003052"/>
            <a:ext cx="15413063" cy="3086100"/>
            <a:chOff x="0" y="0"/>
            <a:chExt cx="4059408" cy="812800"/>
          </a:xfrm>
        </p:grpSpPr>
        <p:sp>
          <p:nvSpPr>
            <p:cNvPr id="22" name="Freeform 22">
              <a:extLst>
                <a:ext uri="{FF2B5EF4-FFF2-40B4-BE49-F238E27FC236}">
                  <a16:creationId xmlns:a16="http://schemas.microsoft.com/office/drawing/2014/main" id="{901918D6-D5A7-B5A3-64D4-F2F26F5F34A4}"/>
                </a:ext>
              </a:extLst>
            </p:cNvPr>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23" name="TextBox 23">
              <a:extLst>
                <a:ext uri="{FF2B5EF4-FFF2-40B4-BE49-F238E27FC236}">
                  <a16:creationId xmlns:a16="http://schemas.microsoft.com/office/drawing/2014/main" id="{8A13818C-14E0-5140-E462-CFEEC76D8E44}"/>
                </a:ext>
              </a:extLst>
            </p:cNvPr>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sp>
        <p:nvSpPr>
          <p:cNvPr id="24" name="TextBox 24">
            <a:extLst>
              <a:ext uri="{FF2B5EF4-FFF2-40B4-BE49-F238E27FC236}">
                <a16:creationId xmlns:a16="http://schemas.microsoft.com/office/drawing/2014/main" id="{E86F80FB-5210-4B84-F4CD-DBE6347AC4F7}"/>
              </a:ext>
            </a:extLst>
          </p:cNvPr>
          <p:cNvSpPr txBox="1"/>
          <p:nvPr/>
        </p:nvSpPr>
        <p:spPr>
          <a:xfrm>
            <a:off x="1844517" y="1349510"/>
            <a:ext cx="14538483" cy="830997"/>
          </a:xfrm>
          <a:prstGeom prst="rect">
            <a:avLst/>
          </a:prstGeom>
        </p:spPr>
        <p:txBody>
          <a:bodyPr wrap="square" lIns="0" tIns="0" rIns="0" bIns="0" rtlCol="0" anchor="t">
            <a:spAutoFit/>
          </a:bodyPr>
          <a:lstStyle/>
          <a:p>
            <a:pPr algn="l">
              <a:lnSpc>
                <a:spcPts val="6399"/>
              </a:lnSpc>
            </a:pPr>
            <a:r>
              <a:rPr lang="en-US" sz="6000" b="1" dirty="0">
                <a:solidFill>
                  <a:srgbClr val="1D117F"/>
                </a:solidFill>
                <a:latin typeface="Poppins Bold"/>
                <a:ea typeface="Poppins Bold"/>
                <a:cs typeface="Poppins Bold"/>
                <a:sym typeface="Poppins Bold"/>
              </a:rPr>
              <a:t>CSS background-repeat</a:t>
            </a:r>
          </a:p>
        </p:txBody>
      </p:sp>
    </p:spTree>
    <p:extLst>
      <p:ext uri="{BB962C8B-B14F-4D97-AF65-F5344CB8AC3E}">
        <p14:creationId xmlns:p14="http://schemas.microsoft.com/office/powerpoint/2010/main" val="1099814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899569" y="4554963"/>
            <a:ext cx="1198195" cy="970538"/>
          </a:xfrm>
          <a:custGeom>
            <a:avLst/>
            <a:gdLst/>
            <a:ahLst/>
            <a:cxnLst/>
            <a:rect l="l" t="t" r="r" b="b"/>
            <a:pathLst>
              <a:path w="1198195" h="970538">
                <a:moveTo>
                  <a:pt x="0" y="0"/>
                </a:moveTo>
                <a:lnTo>
                  <a:pt x="1198194" y="0"/>
                </a:lnTo>
                <a:lnTo>
                  <a:pt x="1198194" y="970538"/>
                </a:lnTo>
                <a:lnTo>
                  <a:pt x="0" y="97053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p:cNvSpPr/>
          <p:nvPr/>
        </p:nvSpPr>
        <p:spPr>
          <a:xfrm rot="5400000" flipV="1">
            <a:off x="12965612" y="3004231"/>
            <a:ext cx="10478805" cy="4086734"/>
          </a:xfrm>
          <a:custGeom>
            <a:avLst/>
            <a:gdLst/>
            <a:ahLst/>
            <a:cxnLst/>
            <a:rect l="l" t="t" r="r" b="b"/>
            <a:pathLst>
              <a:path w="10478805" h="4086734">
                <a:moveTo>
                  <a:pt x="0" y="4086734"/>
                </a:moveTo>
                <a:lnTo>
                  <a:pt x="10478805" y="4086734"/>
                </a:lnTo>
                <a:lnTo>
                  <a:pt x="10478805" y="0"/>
                </a:lnTo>
                <a:lnTo>
                  <a:pt x="0" y="0"/>
                </a:lnTo>
                <a:lnTo>
                  <a:pt x="0" y="4086734"/>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p:cNvSpPr txBox="1"/>
          <p:nvPr/>
        </p:nvSpPr>
        <p:spPr>
          <a:xfrm>
            <a:off x="2407491" y="3344276"/>
            <a:ext cx="12727655" cy="1609725"/>
          </a:xfrm>
          <a:prstGeom prst="rect">
            <a:avLst/>
          </a:prstGeom>
        </p:spPr>
        <p:txBody>
          <a:bodyPr lIns="0" tIns="0" rIns="0" bIns="0" rtlCol="0" anchor="t">
            <a:spAutoFit/>
          </a:bodyPr>
          <a:lstStyle/>
          <a:p>
            <a:pPr algn="just">
              <a:lnSpc>
                <a:spcPts val="4200"/>
              </a:lnSpc>
            </a:pPr>
            <a:r>
              <a:rPr lang="en-US" sz="3000">
                <a:solidFill>
                  <a:srgbClr val="000000"/>
                </a:solidFill>
                <a:latin typeface="Poppins"/>
                <a:ea typeface="Poppins"/>
                <a:cs typeface="Poppins"/>
                <a:sym typeface="Poppins"/>
              </a:rPr>
              <a:t>•The </a:t>
            </a:r>
            <a:r>
              <a:rPr lang="en-US" sz="3000" b="1">
                <a:solidFill>
                  <a:srgbClr val="FF914D"/>
                </a:solidFill>
                <a:latin typeface="Poppins Bold"/>
                <a:ea typeface="Poppins Bold"/>
                <a:cs typeface="Poppins Bold"/>
                <a:sym typeface="Poppins Bold"/>
              </a:rPr>
              <a:t>background-color </a:t>
            </a:r>
            <a:r>
              <a:rPr lang="en-US" sz="3000">
                <a:solidFill>
                  <a:srgbClr val="000000"/>
                </a:solidFill>
                <a:latin typeface="Poppins"/>
                <a:ea typeface="Poppins"/>
                <a:cs typeface="Poppins"/>
                <a:sym typeface="Poppins"/>
              </a:rPr>
              <a:t>property defines the background color for an HTML element.</a:t>
            </a:r>
          </a:p>
          <a:p>
            <a:pPr algn="just">
              <a:lnSpc>
                <a:spcPts val="4200"/>
              </a:lnSpc>
            </a:pPr>
            <a:endParaRPr lang="en-US" sz="3000">
              <a:solidFill>
                <a:srgbClr val="000000"/>
              </a:solidFill>
              <a:latin typeface="Poppins"/>
              <a:ea typeface="Poppins"/>
              <a:cs typeface="Poppins"/>
              <a:sym typeface="Poppins"/>
            </a:endParaRPr>
          </a:p>
        </p:txBody>
      </p:sp>
      <p:sp>
        <p:nvSpPr>
          <p:cNvPr id="5" name="Freeform 5"/>
          <p:cNvSpPr/>
          <p:nvPr/>
        </p:nvSpPr>
        <p:spPr>
          <a:xfrm rot="5400000">
            <a:off x="-5438253" y="3004231"/>
            <a:ext cx="10478805" cy="4086734"/>
          </a:xfrm>
          <a:custGeom>
            <a:avLst/>
            <a:gdLst/>
            <a:ahLst/>
            <a:cxnLst/>
            <a:rect l="l" t="t" r="r" b="b"/>
            <a:pathLst>
              <a:path w="10478805" h="4086734">
                <a:moveTo>
                  <a:pt x="0" y="0"/>
                </a:moveTo>
                <a:lnTo>
                  <a:pt x="10478805" y="0"/>
                </a:lnTo>
                <a:lnTo>
                  <a:pt x="10478805" y="4086734"/>
                </a:lnTo>
                <a:lnTo>
                  <a:pt x="0" y="40867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a:off x="1028700" y="9280389"/>
            <a:ext cx="10029088" cy="3086100"/>
            <a:chOff x="0" y="0"/>
            <a:chExt cx="2641406" cy="812800"/>
          </a:xfrm>
        </p:grpSpPr>
        <p:sp>
          <p:nvSpPr>
            <p:cNvPr id="7" name="Freeform 7"/>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8" name="TextBox 8"/>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9" name="Group 9"/>
          <p:cNvGrpSpPr/>
          <p:nvPr/>
        </p:nvGrpSpPr>
        <p:grpSpPr>
          <a:xfrm>
            <a:off x="7230212" y="9280389"/>
            <a:ext cx="10029088" cy="3086100"/>
            <a:chOff x="0" y="0"/>
            <a:chExt cx="2641406" cy="812800"/>
          </a:xfrm>
        </p:grpSpPr>
        <p:sp>
          <p:nvSpPr>
            <p:cNvPr id="10" name="Freeform 10"/>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1" name="TextBox 11"/>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2" name="Group 12"/>
          <p:cNvGrpSpPr/>
          <p:nvPr/>
        </p:nvGrpSpPr>
        <p:grpSpPr>
          <a:xfrm>
            <a:off x="1437469" y="9280389"/>
            <a:ext cx="15413063" cy="3086100"/>
            <a:chOff x="0" y="0"/>
            <a:chExt cx="4059408" cy="812800"/>
          </a:xfrm>
        </p:grpSpPr>
        <p:sp>
          <p:nvSpPr>
            <p:cNvPr id="13" name="Freeform 13"/>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14" name="TextBox 14"/>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grpSp>
        <p:nvGrpSpPr>
          <p:cNvPr id="15" name="Group 15"/>
          <p:cNvGrpSpPr/>
          <p:nvPr/>
        </p:nvGrpSpPr>
        <p:grpSpPr>
          <a:xfrm>
            <a:off x="1028700" y="-2003052"/>
            <a:ext cx="10029088" cy="3086100"/>
            <a:chOff x="0" y="0"/>
            <a:chExt cx="2641406" cy="812800"/>
          </a:xfrm>
        </p:grpSpPr>
        <p:sp>
          <p:nvSpPr>
            <p:cNvPr id="16" name="Freeform 16"/>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17" name="TextBox 17"/>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8" name="Group 18"/>
          <p:cNvGrpSpPr/>
          <p:nvPr/>
        </p:nvGrpSpPr>
        <p:grpSpPr>
          <a:xfrm>
            <a:off x="7230212" y="-2003052"/>
            <a:ext cx="10029088" cy="3086100"/>
            <a:chOff x="0" y="0"/>
            <a:chExt cx="2641406" cy="812800"/>
          </a:xfrm>
        </p:grpSpPr>
        <p:sp>
          <p:nvSpPr>
            <p:cNvPr id="19" name="Freeform 19"/>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20" name="TextBox 20"/>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21" name="Group 21"/>
          <p:cNvGrpSpPr/>
          <p:nvPr/>
        </p:nvGrpSpPr>
        <p:grpSpPr>
          <a:xfrm>
            <a:off x="1437469" y="-2003052"/>
            <a:ext cx="15413063" cy="3086100"/>
            <a:chOff x="0" y="0"/>
            <a:chExt cx="4059408" cy="812800"/>
          </a:xfrm>
        </p:grpSpPr>
        <p:sp>
          <p:nvSpPr>
            <p:cNvPr id="22" name="Freeform 22"/>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23" name="TextBox 23"/>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sp>
        <p:nvSpPr>
          <p:cNvPr id="24" name="TextBox 24"/>
          <p:cNvSpPr txBox="1"/>
          <p:nvPr/>
        </p:nvSpPr>
        <p:spPr>
          <a:xfrm>
            <a:off x="1844517" y="1636895"/>
            <a:ext cx="12515477" cy="905510"/>
          </a:xfrm>
          <a:prstGeom prst="rect">
            <a:avLst/>
          </a:prstGeom>
        </p:spPr>
        <p:txBody>
          <a:bodyPr lIns="0" tIns="0" rIns="0" bIns="0" rtlCol="0" anchor="t">
            <a:spAutoFit/>
          </a:bodyPr>
          <a:lstStyle/>
          <a:p>
            <a:pPr algn="l">
              <a:lnSpc>
                <a:spcPts val="6399"/>
              </a:lnSpc>
            </a:pPr>
            <a:r>
              <a:rPr lang="en-US" sz="6399" b="1">
                <a:solidFill>
                  <a:srgbClr val="1D117F"/>
                </a:solidFill>
                <a:latin typeface="Poppins Bold"/>
                <a:ea typeface="Poppins Bold"/>
                <a:cs typeface="Poppins Bold"/>
                <a:sym typeface="Poppins Bold"/>
              </a:rPr>
              <a:t>HTML Background Color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899569" y="4554963"/>
            <a:ext cx="1198195" cy="970538"/>
          </a:xfrm>
          <a:custGeom>
            <a:avLst/>
            <a:gdLst/>
            <a:ahLst/>
            <a:cxnLst/>
            <a:rect l="l" t="t" r="r" b="b"/>
            <a:pathLst>
              <a:path w="1198195" h="970538">
                <a:moveTo>
                  <a:pt x="0" y="0"/>
                </a:moveTo>
                <a:lnTo>
                  <a:pt x="1198194" y="0"/>
                </a:lnTo>
                <a:lnTo>
                  <a:pt x="1198194" y="970538"/>
                </a:lnTo>
                <a:lnTo>
                  <a:pt x="0" y="97053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p:cNvSpPr/>
          <p:nvPr/>
        </p:nvSpPr>
        <p:spPr>
          <a:xfrm rot="5400000" flipV="1">
            <a:off x="12965612" y="3004231"/>
            <a:ext cx="10478805" cy="4086734"/>
          </a:xfrm>
          <a:custGeom>
            <a:avLst/>
            <a:gdLst/>
            <a:ahLst/>
            <a:cxnLst/>
            <a:rect l="l" t="t" r="r" b="b"/>
            <a:pathLst>
              <a:path w="10478805" h="4086734">
                <a:moveTo>
                  <a:pt x="0" y="4086734"/>
                </a:moveTo>
                <a:lnTo>
                  <a:pt x="10478805" y="4086734"/>
                </a:lnTo>
                <a:lnTo>
                  <a:pt x="10478805" y="0"/>
                </a:lnTo>
                <a:lnTo>
                  <a:pt x="0" y="0"/>
                </a:lnTo>
                <a:lnTo>
                  <a:pt x="0" y="4086734"/>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rot="5400000">
            <a:off x="-5438253" y="3004231"/>
            <a:ext cx="10478805" cy="4086734"/>
          </a:xfrm>
          <a:custGeom>
            <a:avLst/>
            <a:gdLst/>
            <a:ahLst/>
            <a:cxnLst/>
            <a:rect l="l" t="t" r="r" b="b"/>
            <a:pathLst>
              <a:path w="10478805" h="4086734">
                <a:moveTo>
                  <a:pt x="0" y="0"/>
                </a:moveTo>
                <a:lnTo>
                  <a:pt x="10478805" y="0"/>
                </a:lnTo>
                <a:lnTo>
                  <a:pt x="10478805" y="4086734"/>
                </a:lnTo>
                <a:lnTo>
                  <a:pt x="0" y="40867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1028700" y="9280389"/>
            <a:ext cx="10029088" cy="3086100"/>
            <a:chOff x="0" y="0"/>
            <a:chExt cx="2641406" cy="812800"/>
          </a:xfrm>
        </p:grpSpPr>
        <p:sp>
          <p:nvSpPr>
            <p:cNvPr id="6" name="Freeform 6"/>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7" name="TextBox 7"/>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8" name="Group 8"/>
          <p:cNvGrpSpPr/>
          <p:nvPr/>
        </p:nvGrpSpPr>
        <p:grpSpPr>
          <a:xfrm>
            <a:off x="7230212" y="9280389"/>
            <a:ext cx="10029088" cy="3086100"/>
            <a:chOff x="0" y="0"/>
            <a:chExt cx="2641406" cy="812800"/>
          </a:xfrm>
        </p:grpSpPr>
        <p:sp>
          <p:nvSpPr>
            <p:cNvPr id="9" name="Freeform 9"/>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0" name="TextBox 10"/>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1" name="Group 11"/>
          <p:cNvGrpSpPr/>
          <p:nvPr/>
        </p:nvGrpSpPr>
        <p:grpSpPr>
          <a:xfrm>
            <a:off x="1437469" y="9280389"/>
            <a:ext cx="15413063" cy="3086100"/>
            <a:chOff x="0" y="0"/>
            <a:chExt cx="4059408" cy="812800"/>
          </a:xfrm>
        </p:grpSpPr>
        <p:sp>
          <p:nvSpPr>
            <p:cNvPr id="12" name="Freeform 12"/>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13" name="TextBox 13"/>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grpSp>
        <p:nvGrpSpPr>
          <p:cNvPr id="14" name="Group 14"/>
          <p:cNvGrpSpPr/>
          <p:nvPr/>
        </p:nvGrpSpPr>
        <p:grpSpPr>
          <a:xfrm>
            <a:off x="1028700" y="-2003052"/>
            <a:ext cx="10029088" cy="3086100"/>
            <a:chOff x="0" y="0"/>
            <a:chExt cx="2641406" cy="812800"/>
          </a:xfrm>
        </p:grpSpPr>
        <p:sp>
          <p:nvSpPr>
            <p:cNvPr id="15" name="Freeform 15"/>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16" name="TextBox 16"/>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7" name="Group 17"/>
          <p:cNvGrpSpPr/>
          <p:nvPr/>
        </p:nvGrpSpPr>
        <p:grpSpPr>
          <a:xfrm>
            <a:off x="7230212" y="-2003052"/>
            <a:ext cx="10029088" cy="3086100"/>
            <a:chOff x="0" y="0"/>
            <a:chExt cx="2641406" cy="812800"/>
          </a:xfrm>
        </p:grpSpPr>
        <p:sp>
          <p:nvSpPr>
            <p:cNvPr id="18" name="Freeform 18"/>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9" name="TextBox 19"/>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20" name="Group 20"/>
          <p:cNvGrpSpPr/>
          <p:nvPr/>
        </p:nvGrpSpPr>
        <p:grpSpPr>
          <a:xfrm>
            <a:off x="1437469" y="-2003052"/>
            <a:ext cx="15413063" cy="3086100"/>
            <a:chOff x="0" y="0"/>
            <a:chExt cx="4059408" cy="812800"/>
          </a:xfrm>
        </p:grpSpPr>
        <p:sp>
          <p:nvSpPr>
            <p:cNvPr id="21" name="Freeform 21"/>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22" name="TextBox 22"/>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sp>
        <p:nvSpPr>
          <p:cNvPr id="23" name="Freeform 23"/>
          <p:cNvSpPr/>
          <p:nvPr/>
        </p:nvSpPr>
        <p:spPr>
          <a:xfrm>
            <a:off x="2263538" y="1365451"/>
            <a:ext cx="13479089" cy="7632534"/>
          </a:xfrm>
          <a:custGeom>
            <a:avLst/>
            <a:gdLst/>
            <a:ahLst/>
            <a:cxnLst/>
            <a:rect l="l" t="t" r="r" b="b"/>
            <a:pathLst>
              <a:path w="13479089" h="7632534">
                <a:moveTo>
                  <a:pt x="0" y="0"/>
                </a:moveTo>
                <a:lnTo>
                  <a:pt x="13479089" y="0"/>
                </a:lnTo>
                <a:lnTo>
                  <a:pt x="13479089" y="7632535"/>
                </a:lnTo>
                <a:lnTo>
                  <a:pt x="0" y="7632535"/>
                </a:lnTo>
                <a:lnTo>
                  <a:pt x="0" y="0"/>
                </a:lnTo>
                <a:close/>
              </a:path>
            </a:pathLst>
          </a:custGeom>
          <a:blipFill>
            <a:blip r:embed="rId7"/>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899569" y="4554963"/>
            <a:ext cx="1198195" cy="970538"/>
          </a:xfrm>
          <a:custGeom>
            <a:avLst/>
            <a:gdLst/>
            <a:ahLst/>
            <a:cxnLst/>
            <a:rect l="l" t="t" r="r" b="b"/>
            <a:pathLst>
              <a:path w="1198195" h="970538">
                <a:moveTo>
                  <a:pt x="0" y="0"/>
                </a:moveTo>
                <a:lnTo>
                  <a:pt x="1198194" y="0"/>
                </a:lnTo>
                <a:lnTo>
                  <a:pt x="1198194" y="970538"/>
                </a:lnTo>
                <a:lnTo>
                  <a:pt x="0" y="97053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p:cNvSpPr/>
          <p:nvPr/>
        </p:nvSpPr>
        <p:spPr>
          <a:xfrm rot="5400000" flipV="1">
            <a:off x="12965612" y="3004231"/>
            <a:ext cx="10478805" cy="4086734"/>
          </a:xfrm>
          <a:custGeom>
            <a:avLst/>
            <a:gdLst/>
            <a:ahLst/>
            <a:cxnLst/>
            <a:rect l="l" t="t" r="r" b="b"/>
            <a:pathLst>
              <a:path w="10478805" h="4086734">
                <a:moveTo>
                  <a:pt x="0" y="4086734"/>
                </a:moveTo>
                <a:lnTo>
                  <a:pt x="10478805" y="4086734"/>
                </a:lnTo>
                <a:lnTo>
                  <a:pt x="10478805" y="0"/>
                </a:lnTo>
                <a:lnTo>
                  <a:pt x="0" y="0"/>
                </a:lnTo>
                <a:lnTo>
                  <a:pt x="0" y="4086734"/>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rot="5400000">
            <a:off x="-5438253" y="3004231"/>
            <a:ext cx="10478805" cy="4086734"/>
          </a:xfrm>
          <a:custGeom>
            <a:avLst/>
            <a:gdLst/>
            <a:ahLst/>
            <a:cxnLst/>
            <a:rect l="l" t="t" r="r" b="b"/>
            <a:pathLst>
              <a:path w="10478805" h="4086734">
                <a:moveTo>
                  <a:pt x="0" y="0"/>
                </a:moveTo>
                <a:lnTo>
                  <a:pt x="10478805" y="0"/>
                </a:lnTo>
                <a:lnTo>
                  <a:pt x="10478805" y="4086734"/>
                </a:lnTo>
                <a:lnTo>
                  <a:pt x="0" y="40867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1028700" y="9280389"/>
            <a:ext cx="10029088" cy="3086100"/>
            <a:chOff x="0" y="0"/>
            <a:chExt cx="2641406" cy="812800"/>
          </a:xfrm>
        </p:grpSpPr>
        <p:sp>
          <p:nvSpPr>
            <p:cNvPr id="6" name="Freeform 6"/>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7" name="TextBox 7"/>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8" name="Group 8"/>
          <p:cNvGrpSpPr/>
          <p:nvPr/>
        </p:nvGrpSpPr>
        <p:grpSpPr>
          <a:xfrm>
            <a:off x="7230212" y="9280389"/>
            <a:ext cx="10029088" cy="3086100"/>
            <a:chOff x="0" y="0"/>
            <a:chExt cx="2641406" cy="812800"/>
          </a:xfrm>
        </p:grpSpPr>
        <p:sp>
          <p:nvSpPr>
            <p:cNvPr id="9" name="Freeform 9"/>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0" name="TextBox 10"/>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1" name="Group 11"/>
          <p:cNvGrpSpPr/>
          <p:nvPr/>
        </p:nvGrpSpPr>
        <p:grpSpPr>
          <a:xfrm>
            <a:off x="1437469" y="9280389"/>
            <a:ext cx="15413063" cy="3086100"/>
            <a:chOff x="0" y="0"/>
            <a:chExt cx="4059408" cy="812800"/>
          </a:xfrm>
        </p:grpSpPr>
        <p:sp>
          <p:nvSpPr>
            <p:cNvPr id="12" name="Freeform 12"/>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13" name="TextBox 13"/>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grpSp>
        <p:nvGrpSpPr>
          <p:cNvPr id="14" name="Group 14"/>
          <p:cNvGrpSpPr/>
          <p:nvPr/>
        </p:nvGrpSpPr>
        <p:grpSpPr>
          <a:xfrm>
            <a:off x="1028700" y="-2003052"/>
            <a:ext cx="10029088" cy="3086100"/>
            <a:chOff x="0" y="0"/>
            <a:chExt cx="2641406" cy="812800"/>
          </a:xfrm>
        </p:grpSpPr>
        <p:sp>
          <p:nvSpPr>
            <p:cNvPr id="15" name="Freeform 15"/>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16" name="TextBox 16"/>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7" name="Group 17"/>
          <p:cNvGrpSpPr/>
          <p:nvPr/>
        </p:nvGrpSpPr>
        <p:grpSpPr>
          <a:xfrm>
            <a:off x="7230212" y="-2003052"/>
            <a:ext cx="10029088" cy="3086100"/>
            <a:chOff x="0" y="0"/>
            <a:chExt cx="2641406" cy="812800"/>
          </a:xfrm>
        </p:grpSpPr>
        <p:sp>
          <p:nvSpPr>
            <p:cNvPr id="18" name="Freeform 18"/>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9" name="TextBox 19"/>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20" name="Group 20"/>
          <p:cNvGrpSpPr/>
          <p:nvPr/>
        </p:nvGrpSpPr>
        <p:grpSpPr>
          <a:xfrm>
            <a:off x="1437469" y="-2003052"/>
            <a:ext cx="15413063" cy="3086100"/>
            <a:chOff x="0" y="0"/>
            <a:chExt cx="4059408" cy="812800"/>
          </a:xfrm>
        </p:grpSpPr>
        <p:sp>
          <p:nvSpPr>
            <p:cNvPr id="21" name="Freeform 21"/>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22" name="TextBox 22"/>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sp>
        <p:nvSpPr>
          <p:cNvPr id="23" name="Freeform 23"/>
          <p:cNvSpPr/>
          <p:nvPr/>
        </p:nvSpPr>
        <p:spPr>
          <a:xfrm>
            <a:off x="2276639" y="2173366"/>
            <a:ext cx="13734723" cy="5940267"/>
          </a:xfrm>
          <a:custGeom>
            <a:avLst/>
            <a:gdLst/>
            <a:ahLst/>
            <a:cxnLst/>
            <a:rect l="l" t="t" r="r" b="b"/>
            <a:pathLst>
              <a:path w="13734723" h="5940267">
                <a:moveTo>
                  <a:pt x="0" y="0"/>
                </a:moveTo>
                <a:lnTo>
                  <a:pt x="13734722" y="0"/>
                </a:lnTo>
                <a:lnTo>
                  <a:pt x="13734722" y="5940268"/>
                </a:lnTo>
                <a:lnTo>
                  <a:pt x="0" y="5940268"/>
                </a:lnTo>
                <a:lnTo>
                  <a:pt x="0" y="0"/>
                </a:lnTo>
                <a:close/>
              </a:path>
            </a:pathLst>
          </a:custGeom>
          <a:blipFill>
            <a:blip r:embed="rId7"/>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899569" y="4554963"/>
            <a:ext cx="1198195" cy="970538"/>
          </a:xfrm>
          <a:custGeom>
            <a:avLst/>
            <a:gdLst/>
            <a:ahLst/>
            <a:cxnLst/>
            <a:rect l="l" t="t" r="r" b="b"/>
            <a:pathLst>
              <a:path w="1198195" h="970538">
                <a:moveTo>
                  <a:pt x="0" y="0"/>
                </a:moveTo>
                <a:lnTo>
                  <a:pt x="1198194" y="0"/>
                </a:lnTo>
                <a:lnTo>
                  <a:pt x="1198194" y="970538"/>
                </a:lnTo>
                <a:lnTo>
                  <a:pt x="0" y="97053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p:cNvSpPr/>
          <p:nvPr/>
        </p:nvSpPr>
        <p:spPr>
          <a:xfrm rot="5400000" flipV="1">
            <a:off x="12965612" y="3004231"/>
            <a:ext cx="10478805" cy="4086734"/>
          </a:xfrm>
          <a:custGeom>
            <a:avLst/>
            <a:gdLst/>
            <a:ahLst/>
            <a:cxnLst/>
            <a:rect l="l" t="t" r="r" b="b"/>
            <a:pathLst>
              <a:path w="10478805" h="4086734">
                <a:moveTo>
                  <a:pt x="0" y="4086734"/>
                </a:moveTo>
                <a:lnTo>
                  <a:pt x="10478805" y="4086734"/>
                </a:lnTo>
                <a:lnTo>
                  <a:pt x="10478805" y="0"/>
                </a:lnTo>
                <a:lnTo>
                  <a:pt x="0" y="0"/>
                </a:lnTo>
                <a:lnTo>
                  <a:pt x="0" y="4086734"/>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rot="5400000">
            <a:off x="-5438253" y="3004231"/>
            <a:ext cx="10478805" cy="4086734"/>
          </a:xfrm>
          <a:custGeom>
            <a:avLst/>
            <a:gdLst/>
            <a:ahLst/>
            <a:cxnLst/>
            <a:rect l="l" t="t" r="r" b="b"/>
            <a:pathLst>
              <a:path w="10478805" h="4086734">
                <a:moveTo>
                  <a:pt x="0" y="0"/>
                </a:moveTo>
                <a:lnTo>
                  <a:pt x="10478805" y="0"/>
                </a:lnTo>
                <a:lnTo>
                  <a:pt x="10478805" y="4086734"/>
                </a:lnTo>
                <a:lnTo>
                  <a:pt x="0" y="40867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1028700" y="9280389"/>
            <a:ext cx="10029088" cy="3086100"/>
            <a:chOff x="0" y="0"/>
            <a:chExt cx="2641406" cy="812800"/>
          </a:xfrm>
        </p:grpSpPr>
        <p:sp>
          <p:nvSpPr>
            <p:cNvPr id="6" name="Freeform 6"/>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7" name="TextBox 7"/>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8" name="Group 8"/>
          <p:cNvGrpSpPr/>
          <p:nvPr/>
        </p:nvGrpSpPr>
        <p:grpSpPr>
          <a:xfrm>
            <a:off x="7230212" y="9280389"/>
            <a:ext cx="10029088" cy="3086100"/>
            <a:chOff x="0" y="0"/>
            <a:chExt cx="2641406" cy="812800"/>
          </a:xfrm>
        </p:grpSpPr>
        <p:sp>
          <p:nvSpPr>
            <p:cNvPr id="9" name="Freeform 9"/>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0" name="TextBox 10"/>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1" name="Group 11"/>
          <p:cNvGrpSpPr/>
          <p:nvPr/>
        </p:nvGrpSpPr>
        <p:grpSpPr>
          <a:xfrm>
            <a:off x="1437469" y="9280389"/>
            <a:ext cx="15413063" cy="3086100"/>
            <a:chOff x="0" y="0"/>
            <a:chExt cx="4059408" cy="812800"/>
          </a:xfrm>
        </p:grpSpPr>
        <p:sp>
          <p:nvSpPr>
            <p:cNvPr id="12" name="Freeform 12"/>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13" name="TextBox 13"/>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grpSp>
        <p:nvGrpSpPr>
          <p:cNvPr id="14" name="Group 14"/>
          <p:cNvGrpSpPr/>
          <p:nvPr/>
        </p:nvGrpSpPr>
        <p:grpSpPr>
          <a:xfrm>
            <a:off x="1028700" y="-2003052"/>
            <a:ext cx="10029088" cy="3086100"/>
            <a:chOff x="0" y="0"/>
            <a:chExt cx="2641406" cy="812800"/>
          </a:xfrm>
        </p:grpSpPr>
        <p:sp>
          <p:nvSpPr>
            <p:cNvPr id="15" name="Freeform 15"/>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16" name="TextBox 16"/>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7" name="Group 17"/>
          <p:cNvGrpSpPr/>
          <p:nvPr/>
        </p:nvGrpSpPr>
        <p:grpSpPr>
          <a:xfrm>
            <a:off x="7230212" y="-2003052"/>
            <a:ext cx="10029088" cy="3086100"/>
            <a:chOff x="0" y="0"/>
            <a:chExt cx="2641406" cy="812800"/>
          </a:xfrm>
        </p:grpSpPr>
        <p:sp>
          <p:nvSpPr>
            <p:cNvPr id="18" name="Freeform 18"/>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9" name="TextBox 19"/>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20" name="Group 20"/>
          <p:cNvGrpSpPr/>
          <p:nvPr/>
        </p:nvGrpSpPr>
        <p:grpSpPr>
          <a:xfrm>
            <a:off x="1437469" y="-2003052"/>
            <a:ext cx="15413063" cy="3086100"/>
            <a:chOff x="0" y="0"/>
            <a:chExt cx="4059408" cy="812800"/>
          </a:xfrm>
        </p:grpSpPr>
        <p:sp>
          <p:nvSpPr>
            <p:cNvPr id="21" name="Freeform 21"/>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22" name="TextBox 22"/>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sp>
        <p:nvSpPr>
          <p:cNvPr id="23" name="Freeform 23"/>
          <p:cNvSpPr/>
          <p:nvPr/>
        </p:nvSpPr>
        <p:spPr>
          <a:xfrm>
            <a:off x="8937321" y="967935"/>
            <a:ext cx="8321979" cy="8321979"/>
          </a:xfrm>
          <a:custGeom>
            <a:avLst/>
            <a:gdLst/>
            <a:ahLst/>
            <a:cxnLst/>
            <a:rect l="l" t="t" r="r" b="b"/>
            <a:pathLst>
              <a:path w="8321979" h="8321979">
                <a:moveTo>
                  <a:pt x="0" y="0"/>
                </a:moveTo>
                <a:lnTo>
                  <a:pt x="8321979" y="0"/>
                </a:lnTo>
                <a:lnTo>
                  <a:pt x="8321979" y="8321979"/>
                </a:lnTo>
                <a:lnTo>
                  <a:pt x="0" y="8321979"/>
                </a:lnTo>
                <a:lnTo>
                  <a:pt x="0" y="0"/>
                </a:lnTo>
                <a:close/>
              </a:path>
            </a:pathLst>
          </a:custGeom>
          <a:blipFill>
            <a:blip r:embed="rId7"/>
            <a:stretch>
              <a:fillRect/>
            </a:stretch>
          </a:blipFill>
        </p:spPr>
      </p:sp>
      <p:sp>
        <p:nvSpPr>
          <p:cNvPr id="24" name="TextBox 24"/>
          <p:cNvSpPr txBox="1"/>
          <p:nvPr/>
        </p:nvSpPr>
        <p:spPr>
          <a:xfrm>
            <a:off x="2077555" y="4724083"/>
            <a:ext cx="6489759" cy="905510"/>
          </a:xfrm>
          <a:prstGeom prst="rect">
            <a:avLst/>
          </a:prstGeom>
        </p:spPr>
        <p:txBody>
          <a:bodyPr lIns="0" tIns="0" rIns="0" bIns="0" rtlCol="0" anchor="t">
            <a:spAutoFit/>
          </a:bodyPr>
          <a:lstStyle/>
          <a:p>
            <a:pPr algn="ctr">
              <a:lnSpc>
                <a:spcPts val="6399"/>
              </a:lnSpc>
            </a:pPr>
            <a:r>
              <a:rPr lang="en-US" sz="6399" b="1">
                <a:solidFill>
                  <a:srgbClr val="1D117F"/>
                </a:solidFill>
                <a:latin typeface="Poppins Bold"/>
                <a:ea typeface="Poppins Bold"/>
                <a:cs typeface="Poppins Bold"/>
                <a:sym typeface="Poppins Bold"/>
              </a:rPr>
              <a:t>HTML Colors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899569" y="4554963"/>
            <a:ext cx="1198195" cy="970538"/>
          </a:xfrm>
          <a:custGeom>
            <a:avLst/>
            <a:gdLst/>
            <a:ahLst/>
            <a:cxnLst/>
            <a:rect l="l" t="t" r="r" b="b"/>
            <a:pathLst>
              <a:path w="1198195" h="970538">
                <a:moveTo>
                  <a:pt x="0" y="0"/>
                </a:moveTo>
                <a:lnTo>
                  <a:pt x="1198194" y="0"/>
                </a:lnTo>
                <a:lnTo>
                  <a:pt x="1198194" y="970538"/>
                </a:lnTo>
                <a:lnTo>
                  <a:pt x="0" y="97053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p:cNvSpPr/>
          <p:nvPr/>
        </p:nvSpPr>
        <p:spPr>
          <a:xfrm rot="5400000" flipV="1">
            <a:off x="12965612" y="3004231"/>
            <a:ext cx="10478805" cy="4086734"/>
          </a:xfrm>
          <a:custGeom>
            <a:avLst/>
            <a:gdLst/>
            <a:ahLst/>
            <a:cxnLst/>
            <a:rect l="l" t="t" r="r" b="b"/>
            <a:pathLst>
              <a:path w="10478805" h="4086734">
                <a:moveTo>
                  <a:pt x="0" y="4086734"/>
                </a:moveTo>
                <a:lnTo>
                  <a:pt x="10478805" y="4086734"/>
                </a:lnTo>
                <a:lnTo>
                  <a:pt x="10478805" y="0"/>
                </a:lnTo>
                <a:lnTo>
                  <a:pt x="0" y="0"/>
                </a:lnTo>
                <a:lnTo>
                  <a:pt x="0" y="4086734"/>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p:cNvSpPr txBox="1"/>
          <p:nvPr/>
        </p:nvSpPr>
        <p:spPr>
          <a:xfrm>
            <a:off x="2407491" y="3344276"/>
            <a:ext cx="12727655" cy="3743332"/>
          </a:xfrm>
          <a:prstGeom prst="rect">
            <a:avLst/>
          </a:prstGeom>
        </p:spPr>
        <p:txBody>
          <a:bodyPr lIns="0" tIns="0" rIns="0" bIns="0" rtlCol="0" anchor="t">
            <a:spAutoFit/>
          </a:bodyPr>
          <a:lstStyle/>
          <a:p>
            <a:pPr algn="just">
              <a:lnSpc>
                <a:spcPts val="4200"/>
              </a:lnSpc>
            </a:pPr>
            <a:r>
              <a:rPr lang="en-US" sz="3000" dirty="0">
                <a:solidFill>
                  <a:srgbClr val="000000"/>
                </a:solidFill>
                <a:latin typeface="Poppins"/>
                <a:ea typeface="Poppins"/>
                <a:cs typeface="Poppins"/>
                <a:sym typeface="Poppins"/>
              </a:rPr>
              <a:t>•In HTML, a color can be defined by using </a:t>
            </a:r>
            <a:r>
              <a:rPr lang="en-US" sz="3000" b="1" dirty="0">
                <a:solidFill>
                  <a:srgbClr val="FF914D"/>
                </a:solidFill>
                <a:latin typeface="Poppins Bold"/>
                <a:ea typeface="Poppins Bold"/>
                <a:cs typeface="Poppins Bold"/>
                <a:sym typeface="Poppins Bold"/>
              </a:rPr>
              <a:t>color names</a:t>
            </a:r>
            <a:r>
              <a:rPr lang="en-US" sz="3000" dirty="0">
                <a:solidFill>
                  <a:srgbClr val="000000"/>
                </a:solidFill>
                <a:latin typeface="Poppins"/>
                <a:ea typeface="Poppins"/>
                <a:cs typeface="Poppins"/>
                <a:sym typeface="Poppins"/>
              </a:rPr>
              <a:t> or </a:t>
            </a:r>
            <a:r>
              <a:rPr lang="en-US" sz="3000" b="1" dirty="0">
                <a:solidFill>
                  <a:srgbClr val="FF914D"/>
                </a:solidFill>
                <a:latin typeface="Poppins Bold"/>
                <a:ea typeface="Poppins Bold"/>
                <a:cs typeface="Poppins Bold"/>
                <a:sym typeface="Poppins Bold"/>
              </a:rPr>
              <a:t>RGB, Hex</a:t>
            </a:r>
            <a:r>
              <a:rPr lang="en-US" sz="3000" dirty="0">
                <a:solidFill>
                  <a:srgbClr val="000000"/>
                </a:solidFill>
                <a:latin typeface="Poppins"/>
                <a:ea typeface="Poppins"/>
                <a:cs typeface="Poppins"/>
                <a:sym typeface="Poppins"/>
              </a:rPr>
              <a:t> and </a:t>
            </a:r>
            <a:r>
              <a:rPr lang="en-US" sz="3000" b="1" dirty="0">
                <a:solidFill>
                  <a:srgbClr val="FF914D"/>
                </a:solidFill>
                <a:latin typeface="Poppins Bold"/>
                <a:ea typeface="Poppins Bold"/>
                <a:cs typeface="Poppins Bold"/>
                <a:sym typeface="Poppins Bold"/>
              </a:rPr>
              <a:t>HSL </a:t>
            </a:r>
            <a:r>
              <a:rPr lang="en-US" sz="3000" dirty="0">
                <a:solidFill>
                  <a:srgbClr val="000000"/>
                </a:solidFill>
                <a:latin typeface="Poppins"/>
                <a:ea typeface="Poppins"/>
                <a:cs typeface="Poppins"/>
                <a:sym typeface="Poppins"/>
              </a:rPr>
              <a:t>values.</a:t>
            </a:r>
          </a:p>
          <a:p>
            <a:pPr algn="just">
              <a:lnSpc>
                <a:spcPts val="4200"/>
              </a:lnSpc>
            </a:pPr>
            <a:r>
              <a:rPr lang="en-US" sz="3000" dirty="0">
                <a:solidFill>
                  <a:srgbClr val="000000"/>
                </a:solidFill>
                <a:latin typeface="Poppins"/>
                <a:ea typeface="Poppins"/>
                <a:cs typeface="Poppins"/>
                <a:sym typeface="Poppins"/>
              </a:rPr>
              <a:t>•Color Name: </a:t>
            </a:r>
            <a:r>
              <a:rPr lang="en-US" sz="3000" b="1" dirty="0">
                <a:solidFill>
                  <a:srgbClr val="FF914D"/>
                </a:solidFill>
                <a:latin typeface="Poppins Bold"/>
                <a:ea typeface="Poppins Bold"/>
                <a:cs typeface="Poppins Bold"/>
                <a:sym typeface="Poppins Bold"/>
              </a:rPr>
              <a:t>tomato</a:t>
            </a:r>
          </a:p>
          <a:p>
            <a:pPr algn="just">
              <a:lnSpc>
                <a:spcPts val="4200"/>
              </a:lnSpc>
            </a:pPr>
            <a:r>
              <a:rPr lang="en-US" sz="3000" dirty="0">
                <a:solidFill>
                  <a:srgbClr val="000000"/>
                </a:solidFill>
                <a:latin typeface="Poppins"/>
                <a:ea typeface="Poppins"/>
                <a:cs typeface="Poppins"/>
                <a:sym typeface="Poppins"/>
              </a:rPr>
              <a:t>•RGB Value: </a:t>
            </a:r>
            <a:r>
              <a:rPr lang="en-US" sz="3000" b="1" dirty="0" err="1">
                <a:solidFill>
                  <a:srgbClr val="FF914D"/>
                </a:solidFill>
                <a:latin typeface="Poppins Bold"/>
                <a:ea typeface="Poppins Bold"/>
                <a:cs typeface="Poppins Bold"/>
                <a:sym typeface="Poppins Bold"/>
              </a:rPr>
              <a:t>rgb</a:t>
            </a:r>
            <a:r>
              <a:rPr lang="en-US" sz="3000" b="1" dirty="0">
                <a:solidFill>
                  <a:srgbClr val="FF914D"/>
                </a:solidFill>
                <a:latin typeface="Poppins Bold"/>
                <a:ea typeface="Poppins Bold"/>
                <a:cs typeface="Poppins Bold"/>
                <a:sym typeface="Poppins Bold"/>
              </a:rPr>
              <a:t>(255, 99, 71)</a:t>
            </a:r>
          </a:p>
          <a:p>
            <a:pPr algn="just">
              <a:lnSpc>
                <a:spcPts val="4200"/>
              </a:lnSpc>
            </a:pPr>
            <a:r>
              <a:rPr lang="en-US" sz="3000" dirty="0">
                <a:solidFill>
                  <a:srgbClr val="000000"/>
                </a:solidFill>
                <a:latin typeface="Poppins"/>
                <a:ea typeface="Poppins"/>
                <a:cs typeface="Poppins"/>
                <a:sym typeface="Poppins"/>
              </a:rPr>
              <a:t>•Hex Value: </a:t>
            </a:r>
            <a:r>
              <a:rPr lang="en-US" sz="3000" b="1" dirty="0">
                <a:solidFill>
                  <a:srgbClr val="FF914D"/>
                </a:solidFill>
                <a:latin typeface="Poppins Bold"/>
                <a:ea typeface="Poppins Bold"/>
                <a:cs typeface="Poppins Bold"/>
                <a:sym typeface="Poppins Bold"/>
              </a:rPr>
              <a:t>#ff6347</a:t>
            </a:r>
          </a:p>
          <a:p>
            <a:pPr algn="just">
              <a:lnSpc>
                <a:spcPts val="4200"/>
              </a:lnSpc>
            </a:pPr>
            <a:r>
              <a:rPr lang="en-US" sz="3000" dirty="0">
                <a:solidFill>
                  <a:srgbClr val="000000"/>
                </a:solidFill>
                <a:latin typeface="Poppins"/>
                <a:ea typeface="Poppins"/>
                <a:cs typeface="Poppins"/>
                <a:sym typeface="Poppins"/>
              </a:rPr>
              <a:t>•HSL Value: </a:t>
            </a:r>
            <a:r>
              <a:rPr lang="en-US" sz="3000" b="1" dirty="0" err="1">
                <a:solidFill>
                  <a:srgbClr val="FF914D"/>
                </a:solidFill>
                <a:latin typeface="Poppins Bold"/>
                <a:ea typeface="Poppins Bold"/>
                <a:cs typeface="Poppins Bold"/>
                <a:sym typeface="Poppins Bold"/>
              </a:rPr>
              <a:t>hsl</a:t>
            </a:r>
            <a:r>
              <a:rPr lang="en-US" sz="3000" b="1" dirty="0">
                <a:solidFill>
                  <a:srgbClr val="FF914D"/>
                </a:solidFill>
                <a:latin typeface="Poppins Bold"/>
                <a:ea typeface="Poppins Bold"/>
                <a:cs typeface="Poppins Bold"/>
                <a:sym typeface="Poppins Bold"/>
              </a:rPr>
              <a:t>(9, 100%, 64%)</a:t>
            </a:r>
            <a:endParaRPr lang="en-US" sz="3000" dirty="0">
              <a:solidFill>
                <a:srgbClr val="000000"/>
              </a:solidFill>
              <a:latin typeface="Poppins"/>
              <a:ea typeface="Poppins"/>
              <a:cs typeface="Poppins"/>
              <a:sym typeface="Poppins"/>
            </a:endParaRPr>
          </a:p>
          <a:p>
            <a:pPr algn="just">
              <a:lnSpc>
                <a:spcPts val="4200"/>
              </a:lnSpc>
            </a:pPr>
            <a:endParaRPr lang="en-US" sz="3000" dirty="0">
              <a:solidFill>
                <a:srgbClr val="000000"/>
              </a:solidFill>
              <a:latin typeface="Poppins"/>
              <a:ea typeface="Poppins"/>
              <a:cs typeface="Poppins"/>
              <a:sym typeface="Poppins"/>
            </a:endParaRPr>
          </a:p>
        </p:txBody>
      </p:sp>
      <p:sp>
        <p:nvSpPr>
          <p:cNvPr id="5" name="Freeform 5"/>
          <p:cNvSpPr/>
          <p:nvPr/>
        </p:nvSpPr>
        <p:spPr>
          <a:xfrm rot="5400000">
            <a:off x="-5438253" y="3004231"/>
            <a:ext cx="10478805" cy="4086734"/>
          </a:xfrm>
          <a:custGeom>
            <a:avLst/>
            <a:gdLst/>
            <a:ahLst/>
            <a:cxnLst/>
            <a:rect l="l" t="t" r="r" b="b"/>
            <a:pathLst>
              <a:path w="10478805" h="4086734">
                <a:moveTo>
                  <a:pt x="0" y="0"/>
                </a:moveTo>
                <a:lnTo>
                  <a:pt x="10478805" y="0"/>
                </a:lnTo>
                <a:lnTo>
                  <a:pt x="10478805" y="4086734"/>
                </a:lnTo>
                <a:lnTo>
                  <a:pt x="0" y="40867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a:off x="1028700" y="9280389"/>
            <a:ext cx="10029088" cy="3086100"/>
            <a:chOff x="0" y="0"/>
            <a:chExt cx="2641406" cy="812800"/>
          </a:xfrm>
        </p:grpSpPr>
        <p:sp>
          <p:nvSpPr>
            <p:cNvPr id="7" name="Freeform 7"/>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8" name="TextBox 8"/>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9" name="Group 9"/>
          <p:cNvGrpSpPr/>
          <p:nvPr/>
        </p:nvGrpSpPr>
        <p:grpSpPr>
          <a:xfrm>
            <a:off x="7230212" y="9280389"/>
            <a:ext cx="10029088" cy="3086100"/>
            <a:chOff x="0" y="0"/>
            <a:chExt cx="2641406" cy="812800"/>
          </a:xfrm>
        </p:grpSpPr>
        <p:sp>
          <p:nvSpPr>
            <p:cNvPr id="10" name="Freeform 10"/>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1" name="TextBox 11"/>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2" name="Group 12"/>
          <p:cNvGrpSpPr/>
          <p:nvPr/>
        </p:nvGrpSpPr>
        <p:grpSpPr>
          <a:xfrm>
            <a:off x="1437469" y="9280389"/>
            <a:ext cx="15413063" cy="3086100"/>
            <a:chOff x="0" y="0"/>
            <a:chExt cx="4059408" cy="812800"/>
          </a:xfrm>
        </p:grpSpPr>
        <p:sp>
          <p:nvSpPr>
            <p:cNvPr id="13" name="Freeform 13"/>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14" name="TextBox 14"/>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grpSp>
        <p:nvGrpSpPr>
          <p:cNvPr id="15" name="Group 15"/>
          <p:cNvGrpSpPr/>
          <p:nvPr/>
        </p:nvGrpSpPr>
        <p:grpSpPr>
          <a:xfrm>
            <a:off x="1028700" y="-2003052"/>
            <a:ext cx="10029088" cy="3086100"/>
            <a:chOff x="0" y="0"/>
            <a:chExt cx="2641406" cy="812800"/>
          </a:xfrm>
        </p:grpSpPr>
        <p:sp>
          <p:nvSpPr>
            <p:cNvPr id="16" name="Freeform 16"/>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17" name="TextBox 17"/>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8" name="Group 18"/>
          <p:cNvGrpSpPr/>
          <p:nvPr/>
        </p:nvGrpSpPr>
        <p:grpSpPr>
          <a:xfrm>
            <a:off x="7230212" y="-2003052"/>
            <a:ext cx="10029088" cy="3086100"/>
            <a:chOff x="0" y="0"/>
            <a:chExt cx="2641406" cy="812800"/>
          </a:xfrm>
        </p:grpSpPr>
        <p:sp>
          <p:nvSpPr>
            <p:cNvPr id="19" name="Freeform 19"/>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20" name="TextBox 20"/>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21" name="Group 21"/>
          <p:cNvGrpSpPr/>
          <p:nvPr/>
        </p:nvGrpSpPr>
        <p:grpSpPr>
          <a:xfrm>
            <a:off x="1437469" y="-2003052"/>
            <a:ext cx="15413063" cy="3086100"/>
            <a:chOff x="0" y="0"/>
            <a:chExt cx="4059408" cy="812800"/>
          </a:xfrm>
        </p:grpSpPr>
        <p:sp>
          <p:nvSpPr>
            <p:cNvPr id="22" name="Freeform 22"/>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23" name="TextBox 23"/>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sp>
        <p:nvSpPr>
          <p:cNvPr id="24" name="TextBox 24"/>
          <p:cNvSpPr txBox="1"/>
          <p:nvPr/>
        </p:nvSpPr>
        <p:spPr>
          <a:xfrm>
            <a:off x="1844517" y="1636895"/>
            <a:ext cx="12515477" cy="905510"/>
          </a:xfrm>
          <a:prstGeom prst="rect">
            <a:avLst/>
          </a:prstGeom>
        </p:spPr>
        <p:txBody>
          <a:bodyPr lIns="0" tIns="0" rIns="0" bIns="0" rtlCol="0" anchor="t">
            <a:spAutoFit/>
          </a:bodyPr>
          <a:lstStyle/>
          <a:p>
            <a:pPr algn="l">
              <a:lnSpc>
                <a:spcPts val="6399"/>
              </a:lnSpc>
            </a:pPr>
            <a:r>
              <a:rPr lang="en-US" sz="6399" b="1">
                <a:solidFill>
                  <a:srgbClr val="1D117F"/>
                </a:solidFill>
                <a:latin typeface="Poppins Bold"/>
                <a:ea typeface="Poppins Bold"/>
                <a:cs typeface="Poppins Bold"/>
                <a:sym typeface="Poppins Bold"/>
              </a:rPr>
              <a:t>HTML Colors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899569" y="4554963"/>
            <a:ext cx="1198195" cy="970538"/>
          </a:xfrm>
          <a:custGeom>
            <a:avLst/>
            <a:gdLst/>
            <a:ahLst/>
            <a:cxnLst/>
            <a:rect l="l" t="t" r="r" b="b"/>
            <a:pathLst>
              <a:path w="1198195" h="970538">
                <a:moveTo>
                  <a:pt x="0" y="0"/>
                </a:moveTo>
                <a:lnTo>
                  <a:pt x="1198194" y="0"/>
                </a:lnTo>
                <a:lnTo>
                  <a:pt x="1198194" y="970538"/>
                </a:lnTo>
                <a:lnTo>
                  <a:pt x="0" y="97053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p:cNvSpPr/>
          <p:nvPr/>
        </p:nvSpPr>
        <p:spPr>
          <a:xfrm rot="5400000" flipV="1">
            <a:off x="12965612" y="3004231"/>
            <a:ext cx="10478805" cy="4086734"/>
          </a:xfrm>
          <a:custGeom>
            <a:avLst/>
            <a:gdLst/>
            <a:ahLst/>
            <a:cxnLst/>
            <a:rect l="l" t="t" r="r" b="b"/>
            <a:pathLst>
              <a:path w="10478805" h="4086734">
                <a:moveTo>
                  <a:pt x="0" y="4086734"/>
                </a:moveTo>
                <a:lnTo>
                  <a:pt x="10478805" y="4086734"/>
                </a:lnTo>
                <a:lnTo>
                  <a:pt x="10478805" y="0"/>
                </a:lnTo>
                <a:lnTo>
                  <a:pt x="0" y="0"/>
                </a:lnTo>
                <a:lnTo>
                  <a:pt x="0" y="4086734"/>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rot="5400000">
            <a:off x="-5438253" y="3004231"/>
            <a:ext cx="10478805" cy="4086734"/>
          </a:xfrm>
          <a:custGeom>
            <a:avLst/>
            <a:gdLst/>
            <a:ahLst/>
            <a:cxnLst/>
            <a:rect l="l" t="t" r="r" b="b"/>
            <a:pathLst>
              <a:path w="10478805" h="4086734">
                <a:moveTo>
                  <a:pt x="0" y="0"/>
                </a:moveTo>
                <a:lnTo>
                  <a:pt x="10478805" y="0"/>
                </a:lnTo>
                <a:lnTo>
                  <a:pt x="10478805" y="4086734"/>
                </a:lnTo>
                <a:lnTo>
                  <a:pt x="0" y="40867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1028700" y="9280389"/>
            <a:ext cx="10029088" cy="3086100"/>
            <a:chOff x="0" y="0"/>
            <a:chExt cx="2641406" cy="812800"/>
          </a:xfrm>
        </p:grpSpPr>
        <p:sp>
          <p:nvSpPr>
            <p:cNvPr id="6" name="Freeform 6"/>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7" name="TextBox 7"/>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8" name="Group 8"/>
          <p:cNvGrpSpPr/>
          <p:nvPr/>
        </p:nvGrpSpPr>
        <p:grpSpPr>
          <a:xfrm>
            <a:off x="7230212" y="9280389"/>
            <a:ext cx="10029088" cy="3086100"/>
            <a:chOff x="0" y="0"/>
            <a:chExt cx="2641406" cy="812800"/>
          </a:xfrm>
        </p:grpSpPr>
        <p:sp>
          <p:nvSpPr>
            <p:cNvPr id="9" name="Freeform 9"/>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0" name="TextBox 10"/>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1" name="Group 11"/>
          <p:cNvGrpSpPr/>
          <p:nvPr/>
        </p:nvGrpSpPr>
        <p:grpSpPr>
          <a:xfrm>
            <a:off x="1437469" y="9280389"/>
            <a:ext cx="15413063" cy="3086100"/>
            <a:chOff x="0" y="0"/>
            <a:chExt cx="4059408" cy="812800"/>
          </a:xfrm>
        </p:grpSpPr>
        <p:sp>
          <p:nvSpPr>
            <p:cNvPr id="12" name="Freeform 12"/>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13" name="TextBox 13"/>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grpSp>
        <p:nvGrpSpPr>
          <p:cNvPr id="14" name="Group 14"/>
          <p:cNvGrpSpPr/>
          <p:nvPr/>
        </p:nvGrpSpPr>
        <p:grpSpPr>
          <a:xfrm>
            <a:off x="1028700" y="-2003052"/>
            <a:ext cx="10029088" cy="3086100"/>
            <a:chOff x="0" y="0"/>
            <a:chExt cx="2641406" cy="812800"/>
          </a:xfrm>
        </p:grpSpPr>
        <p:sp>
          <p:nvSpPr>
            <p:cNvPr id="15" name="Freeform 15"/>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16" name="TextBox 16"/>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7" name="Group 17"/>
          <p:cNvGrpSpPr/>
          <p:nvPr/>
        </p:nvGrpSpPr>
        <p:grpSpPr>
          <a:xfrm>
            <a:off x="7230212" y="-2003052"/>
            <a:ext cx="10029088" cy="3086100"/>
            <a:chOff x="0" y="0"/>
            <a:chExt cx="2641406" cy="812800"/>
          </a:xfrm>
        </p:grpSpPr>
        <p:sp>
          <p:nvSpPr>
            <p:cNvPr id="18" name="Freeform 18"/>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9" name="TextBox 19"/>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20" name="Group 20"/>
          <p:cNvGrpSpPr/>
          <p:nvPr/>
        </p:nvGrpSpPr>
        <p:grpSpPr>
          <a:xfrm>
            <a:off x="1437469" y="-2003052"/>
            <a:ext cx="15413063" cy="3086100"/>
            <a:chOff x="0" y="0"/>
            <a:chExt cx="4059408" cy="812800"/>
          </a:xfrm>
        </p:grpSpPr>
        <p:sp>
          <p:nvSpPr>
            <p:cNvPr id="21" name="Freeform 21"/>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22" name="TextBox 22"/>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sp>
        <p:nvSpPr>
          <p:cNvPr id="23" name="Freeform 23"/>
          <p:cNvSpPr/>
          <p:nvPr/>
        </p:nvSpPr>
        <p:spPr>
          <a:xfrm>
            <a:off x="1999380" y="3827777"/>
            <a:ext cx="14007404" cy="4587425"/>
          </a:xfrm>
          <a:custGeom>
            <a:avLst/>
            <a:gdLst/>
            <a:ahLst/>
            <a:cxnLst/>
            <a:rect l="l" t="t" r="r" b="b"/>
            <a:pathLst>
              <a:path w="14007404" h="4587425">
                <a:moveTo>
                  <a:pt x="0" y="0"/>
                </a:moveTo>
                <a:lnTo>
                  <a:pt x="14007404" y="0"/>
                </a:lnTo>
                <a:lnTo>
                  <a:pt x="14007404" y="4587425"/>
                </a:lnTo>
                <a:lnTo>
                  <a:pt x="0" y="4587425"/>
                </a:lnTo>
                <a:lnTo>
                  <a:pt x="0" y="0"/>
                </a:lnTo>
                <a:close/>
              </a:path>
            </a:pathLst>
          </a:custGeom>
          <a:blipFill>
            <a:blip r:embed="rId7"/>
            <a:stretch>
              <a:fillRect/>
            </a:stretch>
          </a:blipFill>
        </p:spPr>
      </p:sp>
      <p:sp>
        <p:nvSpPr>
          <p:cNvPr id="24" name="TextBox 24"/>
          <p:cNvSpPr txBox="1"/>
          <p:nvPr/>
        </p:nvSpPr>
        <p:spPr>
          <a:xfrm>
            <a:off x="2407491" y="2967659"/>
            <a:ext cx="12727655" cy="1076325"/>
          </a:xfrm>
          <a:prstGeom prst="rect">
            <a:avLst/>
          </a:prstGeom>
        </p:spPr>
        <p:txBody>
          <a:bodyPr lIns="0" tIns="0" rIns="0" bIns="0" rtlCol="0" anchor="t">
            <a:spAutoFit/>
          </a:bodyPr>
          <a:lstStyle/>
          <a:p>
            <a:pPr algn="just">
              <a:lnSpc>
                <a:spcPts val="4200"/>
              </a:lnSpc>
            </a:pPr>
            <a:r>
              <a:rPr lang="en-US" sz="3000">
                <a:solidFill>
                  <a:srgbClr val="000000"/>
                </a:solidFill>
                <a:latin typeface="Poppins"/>
                <a:ea typeface="Poppins"/>
                <a:cs typeface="Poppins"/>
                <a:sym typeface="Poppins"/>
              </a:rPr>
              <a:t>•HTML supports </a:t>
            </a:r>
            <a:r>
              <a:rPr lang="en-US" sz="3000" b="1">
                <a:solidFill>
                  <a:srgbClr val="FF914D"/>
                </a:solidFill>
                <a:latin typeface="Poppins Bold"/>
                <a:ea typeface="Poppins Bold"/>
                <a:cs typeface="Poppins Bold"/>
                <a:sym typeface="Poppins Bold"/>
              </a:rPr>
              <a:t>140 standard color names</a:t>
            </a:r>
          </a:p>
          <a:p>
            <a:pPr algn="just">
              <a:lnSpc>
                <a:spcPts val="4200"/>
              </a:lnSpc>
            </a:pPr>
            <a:endParaRPr lang="en-US" sz="3000" b="1">
              <a:solidFill>
                <a:srgbClr val="FF914D"/>
              </a:solidFill>
              <a:latin typeface="Poppins Bold"/>
              <a:ea typeface="Poppins Bold"/>
              <a:cs typeface="Poppins Bold"/>
              <a:sym typeface="Poppins Bold"/>
            </a:endParaRPr>
          </a:p>
        </p:txBody>
      </p:sp>
      <p:sp>
        <p:nvSpPr>
          <p:cNvPr id="25" name="TextBox 25"/>
          <p:cNvSpPr txBox="1"/>
          <p:nvPr/>
        </p:nvSpPr>
        <p:spPr>
          <a:xfrm>
            <a:off x="1844517" y="1636895"/>
            <a:ext cx="12515477" cy="905510"/>
          </a:xfrm>
          <a:prstGeom prst="rect">
            <a:avLst/>
          </a:prstGeom>
        </p:spPr>
        <p:txBody>
          <a:bodyPr lIns="0" tIns="0" rIns="0" bIns="0" rtlCol="0" anchor="t">
            <a:spAutoFit/>
          </a:bodyPr>
          <a:lstStyle/>
          <a:p>
            <a:pPr algn="l">
              <a:lnSpc>
                <a:spcPts val="6399"/>
              </a:lnSpc>
            </a:pPr>
            <a:r>
              <a:rPr lang="en-US" sz="6399" b="1">
                <a:solidFill>
                  <a:srgbClr val="1D117F"/>
                </a:solidFill>
                <a:latin typeface="Poppins Bold"/>
                <a:ea typeface="Poppins Bold"/>
                <a:cs typeface="Poppins Bold"/>
                <a:sym typeface="Poppins Bold"/>
              </a:rPr>
              <a:t>Colors Names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5438253" y="3004231"/>
            <a:ext cx="10478805" cy="4086734"/>
          </a:xfrm>
          <a:custGeom>
            <a:avLst/>
            <a:gdLst/>
            <a:ahLst/>
            <a:cxnLst/>
            <a:rect l="l" t="t" r="r" b="b"/>
            <a:pathLst>
              <a:path w="10478805" h="4086734">
                <a:moveTo>
                  <a:pt x="0" y="0"/>
                </a:moveTo>
                <a:lnTo>
                  <a:pt x="10478805" y="0"/>
                </a:lnTo>
                <a:lnTo>
                  <a:pt x="10478805" y="4086734"/>
                </a:lnTo>
                <a:lnTo>
                  <a:pt x="0" y="40867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flipV="1">
            <a:off x="12192404" y="3196035"/>
            <a:ext cx="10478805" cy="4086734"/>
          </a:xfrm>
          <a:custGeom>
            <a:avLst/>
            <a:gdLst/>
            <a:ahLst/>
            <a:cxnLst/>
            <a:rect l="l" t="t" r="r" b="b"/>
            <a:pathLst>
              <a:path w="10478805" h="4086734">
                <a:moveTo>
                  <a:pt x="0" y="4086734"/>
                </a:moveTo>
                <a:lnTo>
                  <a:pt x="10478805" y="4086734"/>
                </a:lnTo>
                <a:lnTo>
                  <a:pt x="10478805" y="0"/>
                </a:lnTo>
                <a:lnTo>
                  <a:pt x="0" y="0"/>
                </a:lnTo>
                <a:lnTo>
                  <a:pt x="0" y="4086734"/>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3514037" y="3433839"/>
            <a:ext cx="10204882" cy="4040886"/>
            <a:chOff x="0" y="0"/>
            <a:chExt cx="2687706" cy="1064266"/>
          </a:xfrm>
        </p:grpSpPr>
        <p:sp>
          <p:nvSpPr>
            <p:cNvPr id="5" name="Freeform 5"/>
            <p:cNvSpPr/>
            <p:nvPr/>
          </p:nvSpPr>
          <p:spPr>
            <a:xfrm>
              <a:off x="0" y="0"/>
              <a:ext cx="2687706" cy="1064266"/>
            </a:xfrm>
            <a:custGeom>
              <a:avLst/>
              <a:gdLst/>
              <a:ahLst/>
              <a:cxnLst/>
              <a:rect l="l" t="t" r="r" b="b"/>
              <a:pathLst>
                <a:path w="2687706" h="1064266">
                  <a:moveTo>
                    <a:pt x="75865" y="0"/>
                  </a:moveTo>
                  <a:lnTo>
                    <a:pt x="2611841" y="0"/>
                  </a:lnTo>
                  <a:cubicBezTo>
                    <a:pt x="2653740" y="0"/>
                    <a:pt x="2687706" y="33966"/>
                    <a:pt x="2687706" y="75865"/>
                  </a:cubicBezTo>
                  <a:lnTo>
                    <a:pt x="2687706" y="988401"/>
                  </a:lnTo>
                  <a:cubicBezTo>
                    <a:pt x="2687706" y="1008522"/>
                    <a:pt x="2679713" y="1027819"/>
                    <a:pt x="2665485" y="1042046"/>
                  </a:cubicBezTo>
                  <a:cubicBezTo>
                    <a:pt x="2651258" y="1056273"/>
                    <a:pt x="2631961" y="1064266"/>
                    <a:pt x="2611841" y="1064266"/>
                  </a:cubicBezTo>
                  <a:lnTo>
                    <a:pt x="75865" y="1064266"/>
                  </a:lnTo>
                  <a:cubicBezTo>
                    <a:pt x="55744" y="1064266"/>
                    <a:pt x="36448" y="1056273"/>
                    <a:pt x="22220" y="1042046"/>
                  </a:cubicBezTo>
                  <a:cubicBezTo>
                    <a:pt x="7993" y="1027819"/>
                    <a:pt x="0" y="1008522"/>
                    <a:pt x="0" y="988401"/>
                  </a:cubicBezTo>
                  <a:lnTo>
                    <a:pt x="0" y="75865"/>
                  </a:lnTo>
                  <a:cubicBezTo>
                    <a:pt x="0" y="55744"/>
                    <a:pt x="7993" y="36448"/>
                    <a:pt x="22220" y="22220"/>
                  </a:cubicBezTo>
                  <a:cubicBezTo>
                    <a:pt x="36448" y="7993"/>
                    <a:pt x="55744" y="0"/>
                    <a:pt x="75865" y="0"/>
                  </a:cubicBezTo>
                  <a:close/>
                </a:path>
              </a:pathLst>
            </a:custGeom>
            <a:solidFill>
              <a:srgbClr val="634CC4"/>
            </a:solidFill>
          </p:spPr>
        </p:sp>
        <p:sp>
          <p:nvSpPr>
            <p:cNvPr id="6" name="TextBox 6"/>
            <p:cNvSpPr txBox="1"/>
            <p:nvPr/>
          </p:nvSpPr>
          <p:spPr>
            <a:xfrm>
              <a:off x="0" y="-76200"/>
              <a:ext cx="2687706" cy="1140466"/>
            </a:xfrm>
            <a:prstGeom prst="rect">
              <a:avLst/>
            </a:prstGeom>
          </p:spPr>
          <p:txBody>
            <a:bodyPr lIns="50800" tIns="50800" rIns="50800" bIns="50800" rtlCol="0" anchor="ctr"/>
            <a:lstStyle/>
            <a:p>
              <a:pPr algn="ctr">
                <a:lnSpc>
                  <a:spcPts val="3500"/>
                </a:lnSpc>
              </a:pPr>
              <a:endParaRPr/>
            </a:p>
          </p:txBody>
        </p:sp>
      </p:grpSp>
      <p:grpSp>
        <p:nvGrpSpPr>
          <p:cNvPr id="7" name="Group 7"/>
          <p:cNvGrpSpPr/>
          <p:nvPr/>
        </p:nvGrpSpPr>
        <p:grpSpPr>
          <a:xfrm>
            <a:off x="3514037" y="4120881"/>
            <a:ext cx="10204882" cy="4040886"/>
            <a:chOff x="0" y="0"/>
            <a:chExt cx="2687706" cy="1064266"/>
          </a:xfrm>
        </p:grpSpPr>
        <p:sp>
          <p:nvSpPr>
            <p:cNvPr id="8" name="Freeform 8"/>
            <p:cNvSpPr/>
            <p:nvPr/>
          </p:nvSpPr>
          <p:spPr>
            <a:xfrm>
              <a:off x="0" y="0"/>
              <a:ext cx="2687706" cy="1064266"/>
            </a:xfrm>
            <a:custGeom>
              <a:avLst/>
              <a:gdLst/>
              <a:ahLst/>
              <a:cxnLst/>
              <a:rect l="l" t="t" r="r" b="b"/>
              <a:pathLst>
                <a:path w="2687706" h="1064266">
                  <a:moveTo>
                    <a:pt x="75865" y="0"/>
                  </a:moveTo>
                  <a:lnTo>
                    <a:pt x="2611841" y="0"/>
                  </a:lnTo>
                  <a:cubicBezTo>
                    <a:pt x="2653740" y="0"/>
                    <a:pt x="2687706" y="33966"/>
                    <a:pt x="2687706" y="75865"/>
                  </a:cubicBezTo>
                  <a:lnTo>
                    <a:pt x="2687706" y="988401"/>
                  </a:lnTo>
                  <a:cubicBezTo>
                    <a:pt x="2687706" y="1008522"/>
                    <a:pt x="2679713" y="1027819"/>
                    <a:pt x="2665485" y="1042046"/>
                  </a:cubicBezTo>
                  <a:cubicBezTo>
                    <a:pt x="2651258" y="1056273"/>
                    <a:pt x="2631961" y="1064266"/>
                    <a:pt x="2611841" y="1064266"/>
                  </a:cubicBezTo>
                  <a:lnTo>
                    <a:pt x="75865" y="1064266"/>
                  </a:lnTo>
                  <a:cubicBezTo>
                    <a:pt x="55744" y="1064266"/>
                    <a:pt x="36448" y="1056273"/>
                    <a:pt x="22220" y="1042046"/>
                  </a:cubicBezTo>
                  <a:cubicBezTo>
                    <a:pt x="7993" y="1027819"/>
                    <a:pt x="0" y="1008522"/>
                    <a:pt x="0" y="988401"/>
                  </a:cubicBezTo>
                  <a:lnTo>
                    <a:pt x="0" y="75865"/>
                  </a:lnTo>
                  <a:cubicBezTo>
                    <a:pt x="0" y="55744"/>
                    <a:pt x="7993" y="36448"/>
                    <a:pt x="22220" y="22220"/>
                  </a:cubicBezTo>
                  <a:cubicBezTo>
                    <a:pt x="36448" y="7993"/>
                    <a:pt x="55744" y="0"/>
                    <a:pt x="75865" y="0"/>
                  </a:cubicBezTo>
                  <a:close/>
                </a:path>
              </a:pathLst>
            </a:custGeom>
            <a:solidFill>
              <a:srgbClr val="FF66C4"/>
            </a:solidFill>
          </p:spPr>
        </p:sp>
        <p:sp>
          <p:nvSpPr>
            <p:cNvPr id="9" name="TextBox 9"/>
            <p:cNvSpPr txBox="1"/>
            <p:nvPr/>
          </p:nvSpPr>
          <p:spPr>
            <a:xfrm>
              <a:off x="0" y="-76200"/>
              <a:ext cx="2687706" cy="1140466"/>
            </a:xfrm>
            <a:prstGeom prst="rect">
              <a:avLst/>
            </a:prstGeom>
          </p:spPr>
          <p:txBody>
            <a:bodyPr lIns="50800" tIns="50800" rIns="50800" bIns="50800" rtlCol="0" anchor="ctr"/>
            <a:lstStyle/>
            <a:p>
              <a:pPr algn="ctr">
                <a:lnSpc>
                  <a:spcPts val="3500"/>
                </a:lnSpc>
              </a:pPr>
              <a:endParaRPr/>
            </a:p>
          </p:txBody>
        </p:sp>
      </p:grpSp>
      <p:grpSp>
        <p:nvGrpSpPr>
          <p:cNvPr id="10" name="Group 10"/>
          <p:cNvGrpSpPr/>
          <p:nvPr/>
        </p:nvGrpSpPr>
        <p:grpSpPr>
          <a:xfrm>
            <a:off x="3514037" y="3777360"/>
            <a:ext cx="10204882" cy="4040886"/>
            <a:chOff x="0" y="0"/>
            <a:chExt cx="2687706" cy="1064266"/>
          </a:xfrm>
        </p:grpSpPr>
        <p:sp>
          <p:nvSpPr>
            <p:cNvPr id="11" name="Freeform 11"/>
            <p:cNvSpPr/>
            <p:nvPr/>
          </p:nvSpPr>
          <p:spPr>
            <a:xfrm>
              <a:off x="0" y="0"/>
              <a:ext cx="2687706" cy="1064266"/>
            </a:xfrm>
            <a:custGeom>
              <a:avLst/>
              <a:gdLst/>
              <a:ahLst/>
              <a:cxnLst/>
              <a:rect l="l" t="t" r="r" b="b"/>
              <a:pathLst>
                <a:path w="2687706" h="1064266">
                  <a:moveTo>
                    <a:pt x="75865" y="0"/>
                  </a:moveTo>
                  <a:lnTo>
                    <a:pt x="2611841" y="0"/>
                  </a:lnTo>
                  <a:cubicBezTo>
                    <a:pt x="2653740" y="0"/>
                    <a:pt x="2687706" y="33966"/>
                    <a:pt x="2687706" y="75865"/>
                  </a:cubicBezTo>
                  <a:lnTo>
                    <a:pt x="2687706" y="988401"/>
                  </a:lnTo>
                  <a:cubicBezTo>
                    <a:pt x="2687706" y="1008522"/>
                    <a:pt x="2679713" y="1027819"/>
                    <a:pt x="2665485" y="1042046"/>
                  </a:cubicBezTo>
                  <a:cubicBezTo>
                    <a:pt x="2651258" y="1056273"/>
                    <a:pt x="2631961" y="1064266"/>
                    <a:pt x="2611841" y="1064266"/>
                  </a:cubicBezTo>
                  <a:lnTo>
                    <a:pt x="75865" y="1064266"/>
                  </a:lnTo>
                  <a:cubicBezTo>
                    <a:pt x="55744" y="1064266"/>
                    <a:pt x="36448" y="1056273"/>
                    <a:pt x="22220" y="1042046"/>
                  </a:cubicBezTo>
                  <a:cubicBezTo>
                    <a:pt x="7993" y="1027819"/>
                    <a:pt x="0" y="1008522"/>
                    <a:pt x="0" y="988401"/>
                  </a:cubicBezTo>
                  <a:lnTo>
                    <a:pt x="0" y="75865"/>
                  </a:lnTo>
                  <a:cubicBezTo>
                    <a:pt x="0" y="55744"/>
                    <a:pt x="7993" y="36448"/>
                    <a:pt x="22220" y="22220"/>
                  </a:cubicBezTo>
                  <a:cubicBezTo>
                    <a:pt x="36448" y="7993"/>
                    <a:pt x="55744" y="0"/>
                    <a:pt x="75865" y="0"/>
                  </a:cubicBezTo>
                  <a:close/>
                </a:path>
              </a:pathLst>
            </a:custGeom>
            <a:solidFill>
              <a:srgbClr val="0FC9DC"/>
            </a:solidFill>
          </p:spPr>
        </p:sp>
        <p:sp>
          <p:nvSpPr>
            <p:cNvPr id="12" name="TextBox 12"/>
            <p:cNvSpPr txBox="1"/>
            <p:nvPr/>
          </p:nvSpPr>
          <p:spPr>
            <a:xfrm>
              <a:off x="0" y="-76200"/>
              <a:ext cx="2687706" cy="1140466"/>
            </a:xfrm>
            <a:prstGeom prst="rect">
              <a:avLst/>
            </a:prstGeom>
          </p:spPr>
          <p:txBody>
            <a:bodyPr lIns="50800" tIns="50800" rIns="50800" bIns="50800" rtlCol="0" anchor="ctr"/>
            <a:lstStyle/>
            <a:p>
              <a:pPr algn="ctr">
                <a:lnSpc>
                  <a:spcPts val="3500"/>
                </a:lnSpc>
              </a:pPr>
              <a:endParaRPr/>
            </a:p>
          </p:txBody>
        </p:sp>
      </p:grpSp>
      <p:sp>
        <p:nvSpPr>
          <p:cNvPr id="13" name="Freeform 13"/>
          <p:cNvSpPr/>
          <p:nvPr/>
        </p:nvSpPr>
        <p:spPr>
          <a:xfrm>
            <a:off x="5092849" y="4321340"/>
            <a:ext cx="3353844" cy="3353844"/>
          </a:xfrm>
          <a:custGeom>
            <a:avLst/>
            <a:gdLst/>
            <a:ahLst/>
            <a:cxnLst/>
            <a:rect l="l" t="t" r="r" b="b"/>
            <a:pathLst>
              <a:path w="3353844" h="3353844">
                <a:moveTo>
                  <a:pt x="0" y="0"/>
                </a:moveTo>
                <a:lnTo>
                  <a:pt x="3353844" y="0"/>
                </a:lnTo>
                <a:lnTo>
                  <a:pt x="3353844" y="3353844"/>
                </a:lnTo>
                <a:lnTo>
                  <a:pt x="0" y="3353844"/>
                </a:lnTo>
                <a:lnTo>
                  <a:pt x="0" y="0"/>
                </a:lnTo>
                <a:close/>
              </a:path>
            </a:pathLst>
          </a:custGeom>
          <a:blipFill>
            <a:blip r:embed="rId4"/>
            <a:stretch>
              <a:fillRect/>
            </a:stretch>
          </a:blipFill>
        </p:spPr>
      </p:sp>
      <p:sp>
        <p:nvSpPr>
          <p:cNvPr id="14" name="Freeform 14"/>
          <p:cNvSpPr/>
          <p:nvPr/>
        </p:nvSpPr>
        <p:spPr>
          <a:xfrm>
            <a:off x="8533331" y="4336561"/>
            <a:ext cx="3353844" cy="3353844"/>
          </a:xfrm>
          <a:custGeom>
            <a:avLst/>
            <a:gdLst/>
            <a:ahLst/>
            <a:cxnLst/>
            <a:rect l="l" t="t" r="r" b="b"/>
            <a:pathLst>
              <a:path w="3353844" h="3353844">
                <a:moveTo>
                  <a:pt x="0" y="0"/>
                </a:moveTo>
                <a:lnTo>
                  <a:pt x="3353844" y="0"/>
                </a:lnTo>
                <a:lnTo>
                  <a:pt x="3353844" y="3353844"/>
                </a:lnTo>
                <a:lnTo>
                  <a:pt x="0" y="3353844"/>
                </a:lnTo>
                <a:lnTo>
                  <a:pt x="0" y="0"/>
                </a:lnTo>
                <a:close/>
              </a:path>
            </a:pathLst>
          </a:custGeom>
          <a:blipFill>
            <a:blip r:embed="rId4"/>
            <a:stretch>
              <a:fillRect/>
            </a:stretch>
          </a:blipFill>
        </p:spPr>
      </p:sp>
      <p:grpSp>
        <p:nvGrpSpPr>
          <p:cNvPr id="15" name="Group 15"/>
          <p:cNvGrpSpPr/>
          <p:nvPr/>
        </p:nvGrpSpPr>
        <p:grpSpPr>
          <a:xfrm>
            <a:off x="6143791" y="3433972"/>
            <a:ext cx="1251960" cy="125196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34CC4"/>
            </a:solidFill>
          </p:spPr>
        </p:sp>
        <p:sp>
          <p:nvSpPr>
            <p:cNvPr id="17" name="TextBox 17"/>
            <p:cNvSpPr txBox="1"/>
            <p:nvPr/>
          </p:nvSpPr>
          <p:spPr>
            <a:xfrm>
              <a:off x="76200" y="0"/>
              <a:ext cx="660400" cy="736600"/>
            </a:xfrm>
            <a:prstGeom prst="rect">
              <a:avLst/>
            </a:prstGeom>
          </p:spPr>
          <p:txBody>
            <a:bodyPr lIns="50800" tIns="50800" rIns="50800" bIns="50800" rtlCol="0" anchor="ctr"/>
            <a:lstStyle/>
            <a:p>
              <a:pPr algn="ctr">
                <a:lnSpc>
                  <a:spcPts val="3500"/>
                </a:lnSpc>
              </a:pPr>
              <a:endParaRPr/>
            </a:p>
          </p:txBody>
        </p:sp>
      </p:grpSp>
      <p:grpSp>
        <p:nvGrpSpPr>
          <p:cNvPr id="18" name="Group 18"/>
          <p:cNvGrpSpPr/>
          <p:nvPr/>
        </p:nvGrpSpPr>
        <p:grpSpPr>
          <a:xfrm>
            <a:off x="9614475" y="3433839"/>
            <a:ext cx="1251960" cy="1251960"/>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34CC4"/>
            </a:solidFill>
          </p:spPr>
        </p:sp>
        <p:sp>
          <p:nvSpPr>
            <p:cNvPr id="20" name="TextBox 20"/>
            <p:cNvSpPr txBox="1"/>
            <p:nvPr/>
          </p:nvSpPr>
          <p:spPr>
            <a:xfrm>
              <a:off x="76200" y="0"/>
              <a:ext cx="660400" cy="736600"/>
            </a:xfrm>
            <a:prstGeom prst="rect">
              <a:avLst/>
            </a:prstGeom>
          </p:spPr>
          <p:txBody>
            <a:bodyPr lIns="50800" tIns="50800" rIns="50800" bIns="50800" rtlCol="0" anchor="ctr"/>
            <a:lstStyle/>
            <a:p>
              <a:pPr algn="ctr">
                <a:lnSpc>
                  <a:spcPts val="3500"/>
                </a:lnSpc>
              </a:pPr>
              <a:endParaRPr/>
            </a:p>
          </p:txBody>
        </p:sp>
      </p:grpSp>
      <p:sp>
        <p:nvSpPr>
          <p:cNvPr id="21" name="Freeform 21"/>
          <p:cNvSpPr/>
          <p:nvPr/>
        </p:nvSpPr>
        <p:spPr>
          <a:xfrm>
            <a:off x="6420696" y="3756256"/>
            <a:ext cx="698150" cy="607390"/>
          </a:xfrm>
          <a:custGeom>
            <a:avLst/>
            <a:gdLst/>
            <a:ahLst/>
            <a:cxnLst/>
            <a:rect l="l" t="t" r="r" b="b"/>
            <a:pathLst>
              <a:path w="698150" h="607390">
                <a:moveTo>
                  <a:pt x="0" y="0"/>
                </a:moveTo>
                <a:lnTo>
                  <a:pt x="698150" y="0"/>
                </a:lnTo>
                <a:lnTo>
                  <a:pt x="698150" y="607391"/>
                </a:lnTo>
                <a:lnTo>
                  <a:pt x="0" y="6073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2" name="Freeform 22"/>
          <p:cNvSpPr/>
          <p:nvPr/>
        </p:nvSpPr>
        <p:spPr>
          <a:xfrm>
            <a:off x="9936759" y="3864030"/>
            <a:ext cx="607390" cy="607390"/>
          </a:xfrm>
          <a:custGeom>
            <a:avLst/>
            <a:gdLst/>
            <a:ahLst/>
            <a:cxnLst/>
            <a:rect l="l" t="t" r="r" b="b"/>
            <a:pathLst>
              <a:path w="607390" h="607390">
                <a:moveTo>
                  <a:pt x="0" y="0"/>
                </a:moveTo>
                <a:lnTo>
                  <a:pt x="607391" y="0"/>
                </a:lnTo>
                <a:lnTo>
                  <a:pt x="607391" y="607390"/>
                </a:lnTo>
                <a:lnTo>
                  <a:pt x="0" y="60739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23" name="TextBox 23"/>
          <p:cNvSpPr txBox="1"/>
          <p:nvPr/>
        </p:nvSpPr>
        <p:spPr>
          <a:xfrm>
            <a:off x="699866" y="1374296"/>
            <a:ext cx="16230600" cy="868918"/>
          </a:xfrm>
          <a:prstGeom prst="rect">
            <a:avLst/>
          </a:prstGeom>
        </p:spPr>
        <p:txBody>
          <a:bodyPr lIns="0" tIns="0" rIns="0" bIns="0" rtlCol="0" anchor="t">
            <a:spAutoFit/>
          </a:bodyPr>
          <a:lstStyle/>
          <a:p>
            <a:pPr algn="ctr">
              <a:lnSpc>
                <a:spcPts val="6084"/>
              </a:lnSpc>
            </a:pPr>
            <a:r>
              <a:rPr lang="en-US" sz="6084" b="1">
                <a:solidFill>
                  <a:srgbClr val="1D117F"/>
                </a:solidFill>
                <a:latin typeface="Poppins Bold"/>
                <a:ea typeface="Poppins Bold"/>
                <a:cs typeface="Poppins Bold"/>
                <a:sym typeface="Poppins Bold"/>
              </a:rPr>
              <a:t>Learning Objectives</a:t>
            </a:r>
          </a:p>
        </p:txBody>
      </p:sp>
      <p:sp>
        <p:nvSpPr>
          <p:cNvPr id="24" name="TextBox 24"/>
          <p:cNvSpPr txBox="1"/>
          <p:nvPr/>
        </p:nvSpPr>
        <p:spPr>
          <a:xfrm>
            <a:off x="5374684" y="5347890"/>
            <a:ext cx="2790173" cy="1675765"/>
          </a:xfrm>
          <a:prstGeom prst="rect">
            <a:avLst/>
          </a:prstGeom>
        </p:spPr>
        <p:txBody>
          <a:bodyPr lIns="0" tIns="0" rIns="0" bIns="0" rtlCol="0" anchor="t">
            <a:spAutoFit/>
          </a:bodyPr>
          <a:lstStyle/>
          <a:p>
            <a:pPr algn="ctr">
              <a:lnSpc>
                <a:spcPts val="2660"/>
              </a:lnSpc>
            </a:pPr>
            <a:r>
              <a:rPr lang="en-US" sz="1900">
                <a:solidFill>
                  <a:srgbClr val="000000"/>
                </a:solidFill>
                <a:latin typeface="Poppins"/>
                <a:ea typeface="Poppins"/>
                <a:cs typeface="Poppins"/>
                <a:sym typeface="Poppins"/>
              </a:rPr>
              <a:t>style elements using inline CSS to enhance the appearance of a web page; and</a:t>
            </a:r>
          </a:p>
          <a:p>
            <a:pPr algn="ctr">
              <a:lnSpc>
                <a:spcPts val="2660"/>
              </a:lnSpc>
            </a:pPr>
            <a:endParaRPr lang="en-US" sz="1900">
              <a:solidFill>
                <a:srgbClr val="000000"/>
              </a:solidFill>
              <a:latin typeface="Poppins"/>
              <a:ea typeface="Poppins"/>
              <a:cs typeface="Poppins"/>
              <a:sym typeface="Poppins"/>
            </a:endParaRPr>
          </a:p>
        </p:txBody>
      </p:sp>
      <p:sp>
        <p:nvSpPr>
          <p:cNvPr id="25" name="TextBox 25"/>
          <p:cNvSpPr txBox="1"/>
          <p:nvPr/>
        </p:nvSpPr>
        <p:spPr>
          <a:xfrm>
            <a:off x="8815166" y="5347890"/>
            <a:ext cx="2790173" cy="2009140"/>
          </a:xfrm>
          <a:prstGeom prst="rect">
            <a:avLst/>
          </a:prstGeom>
        </p:spPr>
        <p:txBody>
          <a:bodyPr lIns="0" tIns="0" rIns="0" bIns="0" rtlCol="0" anchor="t">
            <a:spAutoFit/>
          </a:bodyPr>
          <a:lstStyle/>
          <a:p>
            <a:pPr algn="ctr">
              <a:lnSpc>
                <a:spcPts val="2660"/>
              </a:lnSpc>
            </a:pPr>
            <a:r>
              <a:rPr lang="en-US" sz="1900">
                <a:solidFill>
                  <a:srgbClr val="000000"/>
                </a:solidFill>
                <a:latin typeface="Poppins"/>
                <a:ea typeface="Poppins"/>
                <a:cs typeface="Poppins"/>
                <a:sym typeface="Poppins"/>
              </a:rPr>
              <a:t>develop a visually appealing and well-structured web page using an internal style sheet.</a:t>
            </a:r>
          </a:p>
          <a:p>
            <a:pPr algn="ctr">
              <a:lnSpc>
                <a:spcPts val="2660"/>
              </a:lnSpc>
            </a:pPr>
            <a:endParaRPr lang="en-US" sz="1900">
              <a:solidFill>
                <a:srgbClr val="000000"/>
              </a:solidFill>
              <a:latin typeface="Poppins"/>
              <a:ea typeface="Poppins"/>
              <a:cs typeface="Poppins"/>
              <a:sym typeface="Poppins"/>
            </a:endParaRPr>
          </a:p>
        </p:txBody>
      </p:sp>
      <p:sp>
        <p:nvSpPr>
          <p:cNvPr id="26" name="TextBox 26"/>
          <p:cNvSpPr txBox="1"/>
          <p:nvPr/>
        </p:nvSpPr>
        <p:spPr>
          <a:xfrm>
            <a:off x="5732400" y="4855946"/>
            <a:ext cx="2074742" cy="450850"/>
          </a:xfrm>
          <a:prstGeom prst="rect">
            <a:avLst/>
          </a:prstGeom>
        </p:spPr>
        <p:txBody>
          <a:bodyPr lIns="0" tIns="0" rIns="0" bIns="0" rtlCol="0" anchor="t">
            <a:spAutoFit/>
          </a:bodyPr>
          <a:lstStyle/>
          <a:p>
            <a:pPr algn="ctr">
              <a:lnSpc>
                <a:spcPts val="3500"/>
              </a:lnSpc>
            </a:pPr>
            <a:r>
              <a:rPr lang="en-US" sz="2500" b="1">
                <a:solidFill>
                  <a:srgbClr val="1D117F"/>
                </a:solidFill>
                <a:latin typeface="Poppins Bold"/>
                <a:ea typeface="Poppins Bold"/>
                <a:cs typeface="Poppins Bold"/>
                <a:sym typeface="Poppins Bold"/>
              </a:rPr>
              <a:t>1.</a:t>
            </a:r>
          </a:p>
        </p:txBody>
      </p:sp>
      <p:sp>
        <p:nvSpPr>
          <p:cNvPr id="27" name="TextBox 27"/>
          <p:cNvSpPr txBox="1"/>
          <p:nvPr/>
        </p:nvSpPr>
        <p:spPr>
          <a:xfrm>
            <a:off x="9203083" y="4855946"/>
            <a:ext cx="2074742" cy="450850"/>
          </a:xfrm>
          <a:prstGeom prst="rect">
            <a:avLst/>
          </a:prstGeom>
        </p:spPr>
        <p:txBody>
          <a:bodyPr lIns="0" tIns="0" rIns="0" bIns="0" rtlCol="0" anchor="t">
            <a:spAutoFit/>
          </a:bodyPr>
          <a:lstStyle/>
          <a:p>
            <a:pPr algn="ctr">
              <a:lnSpc>
                <a:spcPts val="3500"/>
              </a:lnSpc>
            </a:pPr>
            <a:r>
              <a:rPr lang="en-US" sz="2500" b="1">
                <a:solidFill>
                  <a:srgbClr val="1D117F"/>
                </a:solidFill>
                <a:latin typeface="Poppins Bold"/>
                <a:ea typeface="Poppins Bold"/>
                <a:cs typeface="Poppins Bold"/>
                <a:sym typeface="Poppins Bold"/>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899569" y="4554963"/>
            <a:ext cx="1198195" cy="970538"/>
          </a:xfrm>
          <a:custGeom>
            <a:avLst/>
            <a:gdLst/>
            <a:ahLst/>
            <a:cxnLst/>
            <a:rect l="l" t="t" r="r" b="b"/>
            <a:pathLst>
              <a:path w="1198195" h="970538">
                <a:moveTo>
                  <a:pt x="0" y="0"/>
                </a:moveTo>
                <a:lnTo>
                  <a:pt x="1198194" y="0"/>
                </a:lnTo>
                <a:lnTo>
                  <a:pt x="1198194" y="970538"/>
                </a:lnTo>
                <a:lnTo>
                  <a:pt x="0" y="97053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p:cNvSpPr/>
          <p:nvPr/>
        </p:nvSpPr>
        <p:spPr>
          <a:xfrm rot="5400000" flipV="1">
            <a:off x="12965612" y="3004231"/>
            <a:ext cx="10478805" cy="4086734"/>
          </a:xfrm>
          <a:custGeom>
            <a:avLst/>
            <a:gdLst/>
            <a:ahLst/>
            <a:cxnLst/>
            <a:rect l="l" t="t" r="r" b="b"/>
            <a:pathLst>
              <a:path w="10478805" h="4086734">
                <a:moveTo>
                  <a:pt x="0" y="4086734"/>
                </a:moveTo>
                <a:lnTo>
                  <a:pt x="10478805" y="4086734"/>
                </a:lnTo>
                <a:lnTo>
                  <a:pt x="10478805" y="0"/>
                </a:lnTo>
                <a:lnTo>
                  <a:pt x="0" y="0"/>
                </a:lnTo>
                <a:lnTo>
                  <a:pt x="0" y="4086734"/>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p:cNvSpPr txBox="1"/>
          <p:nvPr/>
        </p:nvSpPr>
        <p:spPr>
          <a:xfrm>
            <a:off x="2407491" y="3344276"/>
            <a:ext cx="12727655" cy="3938270"/>
          </a:xfrm>
          <a:prstGeom prst="rect">
            <a:avLst/>
          </a:prstGeom>
        </p:spPr>
        <p:txBody>
          <a:bodyPr lIns="0" tIns="0" rIns="0" bIns="0" rtlCol="0" anchor="t">
            <a:spAutoFit/>
          </a:bodyPr>
          <a:lstStyle/>
          <a:p>
            <a:pPr algn="just">
              <a:lnSpc>
                <a:spcPts val="4479"/>
              </a:lnSpc>
            </a:pPr>
            <a:r>
              <a:rPr lang="en-US" sz="3199" dirty="0">
                <a:solidFill>
                  <a:srgbClr val="000000"/>
                </a:solidFill>
                <a:latin typeface="Poppins"/>
                <a:ea typeface="Poppins"/>
                <a:cs typeface="Poppins"/>
                <a:sym typeface="Poppins"/>
              </a:rPr>
              <a:t>•In HTML, a color can be specified as an </a:t>
            </a:r>
            <a:r>
              <a:rPr lang="en-US" sz="3199" b="1" dirty="0">
                <a:solidFill>
                  <a:srgbClr val="FF914D"/>
                </a:solidFill>
                <a:latin typeface="Poppins Bold"/>
                <a:ea typeface="Poppins Bold"/>
                <a:cs typeface="Poppins Bold"/>
                <a:sym typeface="Poppins Bold"/>
              </a:rPr>
              <a:t>RGB value</a:t>
            </a:r>
            <a:r>
              <a:rPr lang="en-US" sz="3199" dirty="0">
                <a:solidFill>
                  <a:srgbClr val="000000"/>
                </a:solidFill>
                <a:latin typeface="Poppins"/>
                <a:ea typeface="Poppins"/>
                <a:cs typeface="Poppins"/>
                <a:sym typeface="Poppins"/>
              </a:rPr>
              <a:t> using this formula: </a:t>
            </a:r>
            <a:r>
              <a:rPr lang="en-US" sz="3199" b="1" dirty="0" err="1">
                <a:solidFill>
                  <a:srgbClr val="FF914D"/>
                </a:solidFill>
                <a:latin typeface="Poppins Bold"/>
                <a:ea typeface="Poppins Bold"/>
                <a:cs typeface="Poppins Bold"/>
                <a:sym typeface="Poppins Bold"/>
              </a:rPr>
              <a:t>rgb</a:t>
            </a:r>
            <a:r>
              <a:rPr lang="en-US" sz="3199" b="1" dirty="0">
                <a:solidFill>
                  <a:srgbClr val="FF914D"/>
                </a:solidFill>
                <a:latin typeface="Poppins Bold"/>
                <a:ea typeface="Poppins Bold"/>
                <a:cs typeface="Poppins Bold"/>
                <a:sym typeface="Poppins Bold"/>
              </a:rPr>
              <a:t>(red, green, blue)</a:t>
            </a:r>
          </a:p>
          <a:p>
            <a:pPr algn="just">
              <a:lnSpc>
                <a:spcPts val="4479"/>
              </a:lnSpc>
            </a:pPr>
            <a:r>
              <a:rPr lang="en-US" sz="3199" dirty="0">
                <a:solidFill>
                  <a:srgbClr val="000000"/>
                </a:solidFill>
                <a:latin typeface="Poppins"/>
                <a:ea typeface="Poppins"/>
                <a:cs typeface="Poppins"/>
                <a:sym typeface="Poppins"/>
              </a:rPr>
              <a:t>•Each parameter (red, green, blue) defines the density of the color </a:t>
            </a:r>
            <a:r>
              <a:rPr lang="en-US" sz="3199" b="1" dirty="0">
                <a:solidFill>
                  <a:srgbClr val="FF914D"/>
                </a:solidFill>
                <a:latin typeface="Poppins Bold"/>
                <a:ea typeface="Poppins Bold"/>
                <a:cs typeface="Poppins Bold"/>
                <a:sym typeface="Poppins Bold"/>
              </a:rPr>
              <a:t>between 0 and 255.</a:t>
            </a:r>
            <a:r>
              <a:rPr lang="en-US" sz="3199" dirty="0">
                <a:solidFill>
                  <a:srgbClr val="000000"/>
                </a:solidFill>
                <a:latin typeface="Poppins"/>
                <a:ea typeface="Poppins"/>
                <a:cs typeface="Poppins"/>
                <a:sym typeface="Poppins"/>
              </a:rPr>
              <a:t> </a:t>
            </a:r>
          </a:p>
          <a:p>
            <a:pPr algn="just">
              <a:lnSpc>
                <a:spcPts val="4479"/>
              </a:lnSpc>
            </a:pPr>
            <a:r>
              <a:rPr lang="en-US" sz="3199" dirty="0">
                <a:solidFill>
                  <a:srgbClr val="000000"/>
                </a:solidFill>
                <a:latin typeface="Poppins"/>
                <a:ea typeface="Poppins"/>
                <a:cs typeface="Poppins"/>
                <a:sym typeface="Poppins"/>
              </a:rPr>
              <a:t>•For example, </a:t>
            </a:r>
            <a:r>
              <a:rPr lang="en-US" sz="3199" b="1" dirty="0" err="1">
                <a:solidFill>
                  <a:srgbClr val="FF914D"/>
                </a:solidFill>
                <a:latin typeface="Poppins Bold"/>
                <a:ea typeface="Poppins Bold"/>
                <a:cs typeface="Poppins Bold"/>
                <a:sym typeface="Poppins Bold"/>
              </a:rPr>
              <a:t>rgb</a:t>
            </a:r>
            <a:r>
              <a:rPr lang="en-US" sz="3199" b="1" dirty="0">
                <a:solidFill>
                  <a:srgbClr val="FF914D"/>
                </a:solidFill>
                <a:latin typeface="Poppins Bold"/>
                <a:ea typeface="Poppins Bold"/>
                <a:cs typeface="Poppins Bold"/>
                <a:sym typeface="Poppins Bold"/>
              </a:rPr>
              <a:t>(255,255,0)</a:t>
            </a:r>
            <a:r>
              <a:rPr lang="en-US" sz="3199" dirty="0">
                <a:solidFill>
                  <a:srgbClr val="000000"/>
                </a:solidFill>
                <a:latin typeface="Poppins"/>
                <a:ea typeface="Poppins"/>
                <a:cs typeface="Poppins"/>
                <a:sym typeface="Poppins"/>
              </a:rPr>
              <a:t> is displayed as </a:t>
            </a:r>
            <a:r>
              <a:rPr lang="en-US" sz="3199" b="1" dirty="0">
                <a:solidFill>
                  <a:srgbClr val="FF914D"/>
                </a:solidFill>
                <a:latin typeface="Poppins Bold"/>
                <a:ea typeface="Poppins Bold"/>
                <a:cs typeface="Poppins Bold"/>
                <a:sym typeface="Poppins Bold"/>
              </a:rPr>
              <a:t>red</a:t>
            </a:r>
            <a:r>
              <a:rPr lang="en-US" sz="3199" dirty="0">
                <a:solidFill>
                  <a:srgbClr val="000000"/>
                </a:solidFill>
                <a:latin typeface="Poppins"/>
                <a:ea typeface="Poppins"/>
                <a:cs typeface="Poppins"/>
                <a:sym typeface="Poppins"/>
              </a:rPr>
              <a:t>, because red is set to its highest value, and the others are set to</a:t>
            </a:r>
            <a:r>
              <a:rPr lang="en-US" sz="3199" b="1" dirty="0">
                <a:solidFill>
                  <a:srgbClr val="FF914D"/>
                </a:solidFill>
                <a:latin typeface="Poppins Bold"/>
                <a:ea typeface="Poppins Bold"/>
                <a:cs typeface="Poppins Bold"/>
                <a:sym typeface="Poppins Bold"/>
              </a:rPr>
              <a:t> 0.</a:t>
            </a:r>
          </a:p>
          <a:p>
            <a:pPr algn="just">
              <a:lnSpc>
                <a:spcPts val="4479"/>
              </a:lnSpc>
            </a:pPr>
            <a:endParaRPr lang="en-US" sz="3199" b="1" dirty="0">
              <a:solidFill>
                <a:srgbClr val="FF914D"/>
              </a:solidFill>
              <a:latin typeface="Poppins Bold"/>
              <a:ea typeface="Poppins Bold"/>
              <a:cs typeface="Poppins Bold"/>
              <a:sym typeface="Poppins Bold"/>
            </a:endParaRPr>
          </a:p>
        </p:txBody>
      </p:sp>
      <p:sp>
        <p:nvSpPr>
          <p:cNvPr id="5" name="Freeform 5"/>
          <p:cNvSpPr/>
          <p:nvPr/>
        </p:nvSpPr>
        <p:spPr>
          <a:xfrm rot="5400000">
            <a:off x="-5438253" y="3004231"/>
            <a:ext cx="10478805" cy="4086734"/>
          </a:xfrm>
          <a:custGeom>
            <a:avLst/>
            <a:gdLst/>
            <a:ahLst/>
            <a:cxnLst/>
            <a:rect l="l" t="t" r="r" b="b"/>
            <a:pathLst>
              <a:path w="10478805" h="4086734">
                <a:moveTo>
                  <a:pt x="0" y="0"/>
                </a:moveTo>
                <a:lnTo>
                  <a:pt x="10478805" y="0"/>
                </a:lnTo>
                <a:lnTo>
                  <a:pt x="10478805" y="4086734"/>
                </a:lnTo>
                <a:lnTo>
                  <a:pt x="0" y="40867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a:off x="1028700" y="9280389"/>
            <a:ext cx="10029088" cy="3086100"/>
            <a:chOff x="0" y="0"/>
            <a:chExt cx="2641406" cy="812800"/>
          </a:xfrm>
        </p:grpSpPr>
        <p:sp>
          <p:nvSpPr>
            <p:cNvPr id="7" name="Freeform 7"/>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8" name="TextBox 8"/>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9" name="Group 9"/>
          <p:cNvGrpSpPr/>
          <p:nvPr/>
        </p:nvGrpSpPr>
        <p:grpSpPr>
          <a:xfrm>
            <a:off x="7230212" y="9280389"/>
            <a:ext cx="10029088" cy="3086100"/>
            <a:chOff x="0" y="0"/>
            <a:chExt cx="2641406" cy="812800"/>
          </a:xfrm>
        </p:grpSpPr>
        <p:sp>
          <p:nvSpPr>
            <p:cNvPr id="10" name="Freeform 10"/>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1" name="TextBox 11"/>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2" name="Group 12"/>
          <p:cNvGrpSpPr/>
          <p:nvPr/>
        </p:nvGrpSpPr>
        <p:grpSpPr>
          <a:xfrm>
            <a:off x="1437469" y="9280389"/>
            <a:ext cx="15413063" cy="3086100"/>
            <a:chOff x="0" y="0"/>
            <a:chExt cx="4059408" cy="812800"/>
          </a:xfrm>
        </p:grpSpPr>
        <p:sp>
          <p:nvSpPr>
            <p:cNvPr id="13" name="Freeform 13"/>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14" name="TextBox 14"/>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grpSp>
        <p:nvGrpSpPr>
          <p:cNvPr id="15" name="Group 15"/>
          <p:cNvGrpSpPr/>
          <p:nvPr/>
        </p:nvGrpSpPr>
        <p:grpSpPr>
          <a:xfrm>
            <a:off x="1028700" y="-2003052"/>
            <a:ext cx="10029088" cy="3086100"/>
            <a:chOff x="0" y="0"/>
            <a:chExt cx="2641406" cy="812800"/>
          </a:xfrm>
        </p:grpSpPr>
        <p:sp>
          <p:nvSpPr>
            <p:cNvPr id="16" name="Freeform 16"/>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17" name="TextBox 17"/>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8" name="Group 18"/>
          <p:cNvGrpSpPr/>
          <p:nvPr/>
        </p:nvGrpSpPr>
        <p:grpSpPr>
          <a:xfrm>
            <a:off x="7230212" y="-2003052"/>
            <a:ext cx="10029088" cy="3086100"/>
            <a:chOff x="0" y="0"/>
            <a:chExt cx="2641406" cy="812800"/>
          </a:xfrm>
        </p:grpSpPr>
        <p:sp>
          <p:nvSpPr>
            <p:cNvPr id="19" name="Freeform 19"/>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20" name="TextBox 20"/>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21" name="Group 21"/>
          <p:cNvGrpSpPr/>
          <p:nvPr/>
        </p:nvGrpSpPr>
        <p:grpSpPr>
          <a:xfrm>
            <a:off x="1437469" y="-2003052"/>
            <a:ext cx="15413063" cy="3086100"/>
            <a:chOff x="0" y="0"/>
            <a:chExt cx="4059408" cy="812800"/>
          </a:xfrm>
        </p:grpSpPr>
        <p:sp>
          <p:nvSpPr>
            <p:cNvPr id="22" name="Freeform 22"/>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23" name="TextBox 23"/>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sp>
        <p:nvSpPr>
          <p:cNvPr id="24" name="TextBox 24"/>
          <p:cNvSpPr txBox="1"/>
          <p:nvPr/>
        </p:nvSpPr>
        <p:spPr>
          <a:xfrm>
            <a:off x="1844517" y="1636895"/>
            <a:ext cx="12515477" cy="905510"/>
          </a:xfrm>
          <a:prstGeom prst="rect">
            <a:avLst/>
          </a:prstGeom>
        </p:spPr>
        <p:txBody>
          <a:bodyPr lIns="0" tIns="0" rIns="0" bIns="0" rtlCol="0" anchor="t">
            <a:spAutoFit/>
          </a:bodyPr>
          <a:lstStyle/>
          <a:p>
            <a:pPr algn="l">
              <a:lnSpc>
                <a:spcPts val="6399"/>
              </a:lnSpc>
            </a:pPr>
            <a:r>
              <a:rPr lang="en-US" sz="6399" b="1">
                <a:solidFill>
                  <a:srgbClr val="1D117F"/>
                </a:solidFill>
                <a:latin typeface="Poppins Bold"/>
                <a:ea typeface="Poppins Bold"/>
                <a:cs typeface="Poppins Bold"/>
                <a:sym typeface="Poppins Bold"/>
              </a:rPr>
              <a:t>RGB Value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899569" y="4554963"/>
            <a:ext cx="1198195" cy="970538"/>
          </a:xfrm>
          <a:custGeom>
            <a:avLst/>
            <a:gdLst/>
            <a:ahLst/>
            <a:cxnLst/>
            <a:rect l="l" t="t" r="r" b="b"/>
            <a:pathLst>
              <a:path w="1198195" h="970538">
                <a:moveTo>
                  <a:pt x="0" y="0"/>
                </a:moveTo>
                <a:lnTo>
                  <a:pt x="1198194" y="0"/>
                </a:lnTo>
                <a:lnTo>
                  <a:pt x="1198194" y="970538"/>
                </a:lnTo>
                <a:lnTo>
                  <a:pt x="0" y="97053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p:cNvSpPr/>
          <p:nvPr/>
        </p:nvSpPr>
        <p:spPr>
          <a:xfrm rot="5400000" flipV="1">
            <a:off x="12965612" y="3004231"/>
            <a:ext cx="10478805" cy="4086734"/>
          </a:xfrm>
          <a:custGeom>
            <a:avLst/>
            <a:gdLst/>
            <a:ahLst/>
            <a:cxnLst/>
            <a:rect l="l" t="t" r="r" b="b"/>
            <a:pathLst>
              <a:path w="10478805" h="4086734">
                <a:moveTo>
                  <a:pt x="0" y="4086734"/>
                </a:moveTo>
                <a:lnTo>
                  <a:pt x="10478805" y="4086734"/>
                </a:lnTo>
                <a:lnTo>
                  <a:pt x="10478805" y="0"/>
                </a:lnTo>
                <a:lnTo>
                  <a:pt x="0" y="0"/>
                </a:lnTo>
                <a:lnTo>
                  <a:pt x="0" y="4086734"/>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p:cNvSpPr txBox="1"/>
          <p:nvPr/>
        </p:nvSpPr>
        <p:spPr>
          <a:xfrm>
            <a:off x="2407491" y="3344276"/>
            <a:ext cx="12727655" cy="3433056"/>
          </a:xfrm>
          <a:prstGeom prst="rect">
            <a:avLst/>
          </a:prstGeom>
        </p:spPr>
        <p:txBody>
          <a:bodyPr lIns="0" tIns="0" rIns="0" bIns="0" rtlCol="0" anchor="t">
            <a:spAutoFit/>
          </a:bodyPr>
          <a:lstStyle/>
          <a:p>
            <a:pPr algn="just">
              <a:lnSpc>
                <a:spcPts val="4479"/>
              </a:lnSpc>
            </a:pPr>
            <a:r>
              <a:rPr lang="en-US" sz="3199" dirty="0">
                <a:solidFill>
                  <a:srgbClr val="000000"/>
                </a:solidFill>
                <a:latin typeface="Poppins"/>
                <a:ea typeface="Poppins"/>
                <a:cs typeface="Poppins"/>
                <a:sym typeface="Poppins"/>
              </a:rPr>
              <a:t>•To display the color</a:t>
            </a:r>
            <a:r>
              <a:rPr lang="en-US" sz="3199" b="1" dirty="0">
                <a:solidFill>
                  <a:srgbClr val="FF914D"/>
                </a:solidFill>
                <a:latin typeface="Poppins Bold"/>
                <a:ea typeface="Poppins Bold"/>
                <a:cs typeface="Poppins Bold"/>
                <a:sym typeface="Poppins Bold"/>
              </a:rPr>
              <a:t> black,</a:t>
            </a:r>
            <a:r>
              <a:rPr lang="en-US" sz="3199" dirty="0">
                <a:solidFill>
                  <a:srgbClr val="000000"/>
                </a:solidFill>
                <a:latin typeface="Poppins"/>
                <a:ea typeface="Poppins"/>
                <a:cs typeface="Poppins"/>
                <a:sym typeface="Poppins"/>
              </a:rPr>
              <a:t> all colors must be set to </a:t>
            </a:r>
            <a:r>
              <a:rPr lang="en-US" sz="3199" b="1" dirty="0">
                <a:solidFill>
                  <a:srgbClr val="000000"/>
                </a:solidFill>
                <a:latin typeface="Poppins Bold"/>
                <a:ea typeface="Poppins Bold"/>
                <a:cs typeface="Poppins Bold"/>
                <a:sym typeface="Poppins Bold"/>
              </a:rPr>
              <a:t>0,</a:t>
            </a:r>
            <a:r>
              <a:rPr lang="en-US" sz="3199" dirty="0">
                <a:solidFill>
                  <a:srgbClr val="000000"/>
                </a:solidFill>
                <a:latin typeface="Poppins"/>
                <a:ea typeface="Poppins"/>
                <a:cs typeface="Poppins"/>
                <a:sym typeface="Poppins"/>
              </a:rPr>
              <a:t> like this </a:t>
            </a:r>
            <a:r>
              <a:rPr lang="en-US" sz="3199" b="1" dirty="0" err="1">
                <a:solidFill>
                  <a:srgbClr val="FF914D"/>
                </a:solidFill>
                <a:latin typeface="Poppins Bold"/>
                <a:ea typeface="Poppins Bold"/>
                <a:cs typeface="Poppins Bold"/>
                <a:sym typeface="Poppins Bold"/>
              </a:rPr>
              <a:t>rgb</a:t>
            </a:r>
            <a:r>
              <a:rPr lang="en-US" sz="3199" b="1" dirty="0">
                <a:solidFill>
                  <a:srgbClr val="FF914D"/>
                </a:solidFill>
                <a:latin typeface="Poppins Bold"/>
                <a:ea typeface="Poppins Bold"/>
                <a:cs typeface="Poppins Bold"/>
                <a:sym typeface="Poppins Bold"/>
              </a:rPr>
              <a:t>(0,0,0).</a:t>
            </a:r>
          </a:p>
          <a:p>
            <a:pPr algn="just">
              <a:lnSpc>
                <a:spcPts val="4479"/>
              </a:lnSpc>
            </a:pPr>
            <a:r>
              <a:rPr lang="en-US" sz="3199" dirty="0">
                <a:solidFill>
                  <a:srgbClr val="000000"/>
                </a:solidFill>
                <a:latin typeface="Poppins"/>
                <a:ea typeface="Poppins"/>
                <a:cs typeface="Poppins"/>
                <a:sym typeface="Poppins"/>
              </a:rPr>
              <a:t>•To display the color white, all colors must be set to </a:t>
            </a:r>
            <a:r>
              <a:rPr lang="en-US" sz="3199" b="1" dirty="0">
                <a:solidFill>
                  <a:srgbClr val="000000"/>
                </a:solidFill>
                <a:latin typeface="Poppins Bold"/>
                <a:ea typeface="Poppins Bold"/>
                <a:cs typeface="Poppins Bold"/>
                <a:sym typeface="Poppins Bold"/>
              </a:rPr>
              <a:t>255,</a:t>
            </a:r>
            <a:r>
              <a:rPr lang="en-US" sz="3199" dirty="0">
                <a:solidFill>
                  <a:srgbClr val="000000"/>
                </a:solidFill>
                <a:latin typeface="Poppins"/>
                <a:ea typeface="Poppins"/>
                <a:cs typeface="Poppins"/>
                <a:sym typeface="Poppins"/>
              </a:rPr>
              <a:t> like this </a:t>
            </a:r>
            <a:r>
              <a:rPr lang="en-US" sz="3199" dirty="0" err="1">
                <a:solidFill>
                  <a:srgbClr val="000000"/>
                </a:solidFill>
                <a:latin typeface="Poppins"/>
                <a:ea typeface="Poppins"/>
                <a:cs typeface="Poppins"/>
                <a:sym typeface="Poppins"/>
              </a:rPr>
              <a:t>r</a:t>
            </a:r>
            <a:r>
              <a:rPr lang="en-US" sz="3199" b="1" dirty="0" err="1">
                <a:solidFill>
                  <a:srgbClr val="FF914D"/>
                </a:solidFill>
                <a:latin typeface="Poppins Bold"/>
                <a:ea typeface="Poppins Bold"/>
                <a:cs typeface="Poppins Bold"/>
                <a:sym typeface="Poppins Bold"/>
              </a:rPr>
              <a:t>gb</a:t>
            </a:r>
            <a:r>
              <a:rPr lang="en-US" sz="3199" b="1" dirty="0">
                <a:solidFill>
                  <a:srgbClr val="FF914D"/>
                </a:solidFill>
                <a:latin typeface="Poppins Bold"/>
                <a:ea typeface="Poppins Bold"/>
                <a:cs typeface="Poppins Bold"/>
                <a:sym typeface="Poppins Bold"/>
              </a:rPr>
              <a:t>(255,255,255).</a:t>
            </a:r>
          </a:p>
          <a:p>
            <a:pPr algn="just">
              <a:lnSpc>
                <a:spcPts val="4479"/>
              </a:lnSpc>
            </a:pPr>
            <a:endParaRPr lang="en-US" sz="3199" dirty="0">
              <a:solidFill>
                <a:srgbClr val="000000"/>
              </a:solidFill>
              <a:latin typeface="Poppins"/>
              <a:ea typeface="Poppins"/>
              <a:cs typeface="Poppins"/>
              <a:sym typeface="Poppins"/>
            </a:endParaRPr>
          </a:p>
          <a:p>
            <a:pPr algn="just">
              <a:lnSpc>
                <a:spcPts val="4479"/>
              </a:lnSpc>
            </a:pPr>
            <a:endParaRPr lang="en-US" sz="3199" dirty="0">
              <a:solidFill>
                <a:srgbClr val="000000"/>
              </a:solidFill>
              <a:latin typeface="Poppins"/>
              <a:ea typeface="Poppins"/>
              <a:cs typeface="Poppins"/>
              <a:sym typeface="Poppins"/>
            </a:endParaRPr>
          </a:p>
        </p:txBody>
      </p:sp>
      <p:sp>
        <p:nvSpPr>
          <p:cNvPr id="5" name="Freeform 5"/>
          <p:cNvSpPr/>
          <p:nvPr/>
        </p:nvSpPr>
        <p:spPr>
          <a:xfrm rot="5400000">
            <a:off x="-5438253" y="3004231"/>
            <a:ext cx="10478805" cy="4086734"/>
          </a:xfrm>
          <a:custGeom>
            <a:avLst/>
            <a:gdLst/>
            <a:ahLst/>
            <a:cxnLst/>
            <a:rect l="l" t="t" r="r" b="b"/>
            <a:pathLst>
              <a:path w="10478805" h="4086734">
                <a:moveTo>
                  <a:pt x="0" y="0"/>
                </a:moveTo>
                <a:lnTo>
                  <a:pt x="10478805" y="0"/>
                </a:lnTo>
                <a:lnTo>
                  <a:pt x="10478805" y="4086734"/>
                </a:lnTo>
                <a:lnTo>
                  <a:pt x="0" y="40867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a:off x="1028700" y="9280389"/>
            <a:ext cx="10029088" cy="3086100"/>
            <a:chOff x="0" y="0"/>
            <a:chExt cx="2641406" cy="812800"/>
          </a:xfrm>
        </p:grpSpPr>
        <p:sp>
          <p:nvSpPr>
            <p:cNvPr id="7" name="Freeform 7"/>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8" name="TextBox 8"/>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9" name="Group 9"/>
          <p:cNvGrpSpPr/>
          <p:nvPr/>
        </p:nvGrpSpPr>
        <p:grpSpPr>
          <a:xfrm>
            <a:off x="7230212" y="9280389"/>
            <a:ext cx="10029088" cy="3086100"/>
            <a:chOff x="0" y="0"/>
            <a:chExt cx="2641406" cy="812800"/>
          </a:xfrm>
        </p:grpSpPr>
        <p:sp>
          <p:nvSpPr>
            <p:cNvPr id="10" name="Freeform 10"/>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1" name="TextBox 11"/>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2" name="Group 12"/>
          <p:cNvGrpSpPr/>
          <p:nvPr/>
        </p:nvGrpSpPr>
        <p:grpSpPr>
          <a:xfrm>
            <a:off x="1437469" y="9280389"/>
            <a:ext cx="15413063" cy="3086100"/>
            <a:chOff x="0" y="0"/>
            <a:chExt cx="4059408" cy="812800"/>
          </a:xfrm>
        </p:grpSpPr>
        <p:sp>
          <p:nvSpPr>
            <p:cNvPr id="13" name="Freeform 13"/>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14" name="TextBox 14"/>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grpSp>
        <p:nvGrpSpPr>
          <p:cNvPr id="15" name="Group 15"/>
          <p:cNvGrpSpPr/>
          <p:nvPr/>
        </p:nvGrpSpPr>
        <p:grpSpPr>
          <a:xfrm>
            <a:off x="1028700" y="-2003052"/>
            <a:ext cx="10029088" cy="3086100"/>
            <a:chOff x="0" y="0"/>
            <a:chExt cx="2641406" cy="812800"/>
          </a:xfrm>
        </p:grpSpPr>
        <p:sp>
          <p:nvSpPr>
            <p:cNvPr id="16" name="Freeform 16"/>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17" name="TextBox 17"/>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8" name="Group 18"/>
          <p:cNvGrpSpPr/>
          <p:nvPr/>
        </p:nvGrpSpPr>
        <p:grpSpPr>
          <a:xfrm>
            <a:off x="7230212" y="-2003052"/>
            <a:ext cx="10029088" cy="3086100"/>
            <a:chOff x="0" y="0"/>
            <a:chExt cx="2641406" cy="812800"/>
          </a:xfrm>
        </p:grpSpPr>
        <p:sp>
          <p:nvSpPr>
            <p:cNvPr id="19" name="Freeform 19"/>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20" name="TextBox 20"/>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21" name="Group 21"/>
          <p:cNvGrpSpPr/>
          <p:nvPr/>
        </p:nvGrpSpPr>
        <p:grpSpPr>
          <a:xfrm>
            <a:off x="1437469" y="-2003052"/>
            <a:ext cx="15413063" cy="3086100"/>
            <a:chOff x="0" y="0"/>
            <a:chExt cx="4059408" cy="812800"/>
          </a:xfrm>
        </p:grpSpPr>
        <p:sp>
          <p:nvSpPr>
            <p:cNvPr id="22" name="Freeform 22"/>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23" name="TextBox 23"/>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sp>
        <p:nvSpPr>
          <p:cNvPr id="24" name="TextBox 24"/>
          <p:cNvSpPr txBox="1"/>
          <p:nvPr/>
        </p:nvSpPr>
        <p:spPr>
          <a:xfrm>
            <a:off x="1844517" y="1636895"/>
            <a:ext cx="12515477" cy="905510"/>
          </a:xfrm>
          <a:prstGeom prst="rect">
            <a:avLst/>
          </a:prstGeom>
        </p:spPr>
        <p:txBody>
          <a:bodyPr lIns="0" tIns="0" rIns="0" bIns="0" rtlCol="0" anchor="t">
            <a:spAutoFit/>
          </a:bodyPr>
          <a:lstStyle/>
          <a:p>
            <a:pPr algn="l">
              <a:lnSpc>
                <a:spcPts val="6399"/>
              </a:lnSpc>
            </a:pPr>
            <a:r>
              <a:rPr lang="en-US" sz="6399" b="1">
                <a:solidFill>
                  <a:srgbClr val="1D117F"/>
                </a:solidFill>
                <a:latin typeface="Poppins Bold"/>
                <a:ea typeface="Poppins Bold"/>
                <a:cs typeface="Poppins Bold"/>
                <a:sym typeface="Poppins Bold"/>
              </a:rPr>
              <a:t>RGB Value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899569" y="4554963"/>
            <a:ext cx="1198195" cy="970538"/>
          </a:xfrm>
          <a:custGeom>
            <a:avLst/>
            <a:gdLst/>
            <a:ahLst/>
            <a:cxnLst/>
            <a:rect l="l" t="t" r="r" b="b"/>
            <a:pathLst>
              <a:path w="1198195" h="970538">
                <a:moveTo>
                  <a:pt x="0" y="0"/>
                </a:moveTo>
                <a:lnTo>
                  <a:pt x="1198194" y="0"/>
                </a:lnTo>
                <a:lnTo>
                  <a:pt x="1198194" y="970538"/>
                </a:lnTo>
                <a:lnTo>
                  <a:pt x="0" y="97053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p:cNvSpPr/>
          <p:nvPr/>
        </p:nvSpPr>
        <p:spPr>
          <a:xfrm rot="5400000" flipV="1">
            <a:off x="12965612" y="3004231"/>
            <a:ext cx="10478805" cy="4086734"/>
          </a:xfrm>
          <a:custGeom>
            <a:avLst/>
            <a:gdLst/>
            <a:ahLst/>
            <a:cxnLst/>
            <a:rect l="l" t="t" r="r" b="b"/>
            <a:pathLst>
              <a:path w="10478805" h="4086734">
                <a:moveTo>
                  <a:pt x="0" y="4086734"/>
                </a:moveTo>
                <a:lnTo>
                  <a:pt x="10478805" y="4086734"/>
                </a:lnTo>
                <a:lnTo>
                  <a:pt x="10478805" y="0"/>
                </a:lnTo>
                <a:lnTo>
                  <a:pt x="0" y="0"/>
                </a:lnTo>
                <a:lnTo>
                  <a:pt x="0" y="4086734"/>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rot="5400000">
            <a:off x="-5438253" y="3004231"/>
            <a:ext cx="10478805" cy="4086734"/>
          </a:xfrm>
          <a:custGeom>
            <a:avLst/>
            <a:gdLst/>
            <a:ahLst/>
            <a:cxnLst/>
            <a:rect l="l" t="t" r="r" b="b"/>
            <a:pathLst>
              <a:path w="10478805" h="4086734">
                <a:moveTo>
                  <a:pt x="0" y="0"/>
                </a:moveTo>
                <a:lnTo>
                  <a:pt x="10478805" y="0"/>
                </a:lnTo>
                <a:lnTo>
                  <a:pt x="10478805" y="4086734"/>
                </a:lnTo>
                <a:lnTo>
                  <a:pt x="0" y="40867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1028700" y="9280389"/>
            <a:ext cx="10029088" cy="3086100"/>
            <a:chOff x="0" y="0"/>
            <a:chExt cx="2641406" cy="812800"/>
          </a:xfrm>
        </p:grpSpPr>
        <p:sp>
          <p:nvSpPr>
            <p:cNvPr id="6" name="Freeform 6"/>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7" name="TextBox 7"/>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8" name="Group 8"/>
          <p:cNvGrpSpPr/>
          <p:nvPr/>
        </p:nvGrpSpPr>
        <p:grpSpPr>
          <a:xfrm>
            <a:off x="7230212" y="9280389"/>
            <a:ext cx="10029088" cy="3086100"/>
            <a:chOff x="0" y="0"/>
            <a:chExt cx="2641406" cy="812800"/>
          </a:xfrm>
        </p:grpSpPr>
        <p:sp>
          <p:nvSpPr>
            <p:cNvPr id="9" name="Freeform 9"/>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0" name="TextBox 10"/>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1" name="Group 11"/>
          <p:cNvGrpSpPr/>
          <p:nvPr/>
        </p:nvGrpSpPr>
        <p:grpSpPr>
          <a:xfrm>
            <a:off x="1437469" y="9280389"/>
            <a:ext cx="15413063" cy="3086100"/>
            <a:chOff x="0" y="0"/>
            <a:chExt cx="4059408" cy="812800"/>
          </a:xfrm>
        </p:grpSpPr>
        <p:sp>
          <p:nvSpPr>
            <p:cNvPr id="12" name="Freeform 12"/>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13" name="TextBox 13"/>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grpSp>
        <p:nvGrpSpPr>
          <p:cNvPr id="14" name="Group 14"/>
          <p:cNvGrpSpPr/>
          <p:nvPr/>
        </p:nvGrpSpPr>
        <p:grpSpPr>
          <a:xfrm>
            <a:off x="1028700" y="-2003052"/>
            <a:ext cx="10029088" cy="3086100"/>
            <a:chOff x="0" y="0"/>
            <a:chExt cx="2641406" cy="812800"/>
          </a:xfrm>
        </p:grpSpPr>
        <p:sp>
          <p:nvSpPr>
            <p:cNvPr id="15" name="Freeform 15"/>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16" name="TextBox 16"/>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7" name="Group 17"/>
          <p:cNvGrpSpPr/>
          <p:nvPr/>
        </p:nvGrpSpPr>
        <p:grpSpPr>
          <a:xfrm>
            <a:off x="7230212" y="-2003052"/>
            <a:ext cx="10029088" cy="3086100"/>
            <a:chOff x="0" y="0"/>
            <a:chExt cx="2641406" cy="812800"/>
          </a:xfrm>
        </p:grpSpPr>
        <p:sp>
          <p:nvSpPr>
            <p:cNvPr id="18" name="Freeform 18"/>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9" name="TextBox 19"/>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20" name="Group 20"/>
          <p:cNvGrpSpPr/>
          <p:nvPr/>
        </p:nvGrpSpPr>
        <p:grpSpPr>
          <a:xfrm>
            <a:off x="1437469" y="-2003052"/>
            <a:ext cx="15413063" cy="3086100"/>
            <a:chOff x="0" y="0"/>
            <a:chExt cx="4059408" cy="812800"/>
          </a:xfrm>
        </p:grpSpPr>
        <p:sp>
          <p:nvSpPr>
            <p:cNvPr id="21" name="Freeform 21"/>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22" name="TextBox 22"/>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sp>
        <p:nvSpPr>
          <p:cNvPr id="23" name="Freeform 23"/>
          <p:cNvSpPr/>
          <p:nvPr/>
        </p:nvSpPr>
        <p:spPr>
          <a:xfrm>
            <a:off x="2186271" y="2994760"/>
            <a:ext cx="13633622" cy="5061482"/>
          </a:xfrm>
          <a:custGeom>
            <a:avLst/>
            <a:gdLst/>
            <a:ahLst/>
            <a:cxnLst/>
            <a:rect l="l" t="t" r="r" b="b"/>
            <a:pathLst>
              <a:path w="13633622" h="5061482">
                <a:moveTo>
                  <a:pt x="0" y="0"/>
                </a:moveTo>
                <a:lnTo>
                  <a:pt x="13633622" y="0"/>
                </a:lnTo>
                <a:lnTo>
                  <a:pt x="13633622" y="5061482"/>
                </a:lnTo>
                <a:lnTo>
                  <a:pt x="0" y="5061482"/>
                </a:lnTo>
                <a:lnTo>
                  <a:pt x="0" y="0"/>
                </a:lnTo>
                <a:close/>
              </a:path>
            </a:pathLst>
          </a:custGeom>
          <a:blipFill>
            <a:blip r:embed="rId7"/>
            <a:stretch>
              <a:fillRect/>
            </a:stretch>
          </a:blipFill>
        </p:spPr>
      </p:sp>
      <p:sp>
        <p:nvSpPr>
          <p:cNvPr id="24" name="TextBox 24"/>
          <p:cNvSpPr txBox="1"/>
          <p:nvPr/>
        </p:nvSpPr>
        <p:spPr>
          <a:xfrm>
            <a:off x="1844517" y="1636895"/>
            <a:ext cx="12515477" cy="905510"/>
          </a:xfrm>
          <a:prstGeom prst="rect">
            <a:avLst/>
          </a:prstGeom>
        </p:spPr>
        <p:txBody>
          <a:bodyPr lIns="0" tIns="0" rIns="0" bIns="0" rtlCol="0" anchor="t">
            <a:spAutoFit/>
          </a:bodyPr>
          <a:lstStyle/>
          <a:p>
            <a:pPr algn="l">
              <a:lnSpc>
                <a:spcPts val="6399"/>
              </a:lnSpc>
            </a:pPr>
            <a:r>
              <a:rPr lang="en-US" sz="6399" b="1">
                <a:solidFill>
                  <a:srgbClr val="1D117F"/>
                </a:solidFill>
                <a:latin typeface="Poppins Bold"/>
                <a:ea typeface="Poppins Bold"/>
                <a:cs typeface="Poppins Bold"/>
                <a:sym typeface="Poppins Bold"/>
              </a:rPr>
              <a:t>RGB Value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899569" y="4554963"/>
            <a:ext cx="1198195" cy="970538"/>
          </a:xfrm>
          <a:custGeom>
            <a:avLst/>
            <a:gdLst/>
            <a:ahLst/>
            <a:cxnLst/>
            <a:rect l="l" t="t" r="r" b="b"/>
            <a:pathLst>
              <a:path w="1198195" h="970538">
                <a:moveTo>
                  <a:pt x="0" y="0"/>
                </a:moveTo>
                <a:lnTo>
                  <a:pt x="1198194" y="0"/>
                </a:lnTo>
                <a:lnTo>
                  <a:pt x="1198194" y="970538"/>
                </a:lnTo>
                <a:lnTo>
                  <a:pt x="0" y="97053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p:cNvSpPr/>
          <p:nvPr/>
        </p:nvSpPr>
        <p:spPr>
          <a:xfrm rot="5400000" flipV="1">
            <a:off x="12965612" y="3004231"/>
            <a:ext cx="10478805" cy="4086734"/>
          </a:xfrm>
          <a:custGeom>
            <a:avLst/>
            <a:gdLst/>
            <a:ahLst/>
            <a:cxnLst/>
            <a:rect l="l" t="t" r="r" b="b"/>
            <a:pathLst>
              <a:path w="10478805" h="4086734">
                <a:moveTo>
                  <a:pt x="0" y="4086734"/>
                </a:moveTo>
                <a:lnTo>
                  <a:pt x="10478805" y="4086734"/>
                </a:lnTo>
                <a:lnTo>
                  <a:pt x="10478805" y="0"/>
                </a:lnTo>
                <a:lnTo>
                  <a:pt x="0" y="0"/>
                </a:lnTo>
                <a:lnTo>
                  <a:pt x="0" y="4086734"/>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p:cNvSpPr txBox="1"/>
          <p:nvPr/>
        </p:nvSpPr>
        <p:spPr>
          <a:xfrm>
            <a:off x="2407491" y="3334751"/>
            <a:ext cx="13147298" cy="4655321"/>
          </a:xfrm>
          <a:prstGeom prst="rect">
            <a:avLst/>
          </a:prstGeom>
        </p:spPr>
        <p:txBody>
          <a:bodyPr lIns="0" tIns="0" rIns="0" bIns="0" rtlCol="0" anchor="t">
            <a:spAutoFit/>
          </a:bodyPr>
          <a:lstStyle/>
          <a:p>
            <a:pPr algn="just">
              <a:lnSpc>
                <a:spcPts val="4627"/>
              </a:lnSpc>
            </a:pPr>
            <a:r>
              <a:rPr lang="en-US" sz="3305" dirty="0">
                <a:solidFill>
                  <a:srgbClr val="000000"/>
                </a:solidFill>
                <a:latin typeface="Poppins"/>
                <a:ea typeface="Poppins"/>
                <a:cs typeface="Poppins"/>
                <a:sym typeface="Poppins"/>
              </a:rPr>
              <a:t>•In HTML, a color can be specified using the </a:t>
            </a:r>
            <a:r>
              <a:rPr lang="en-US" sz="3305" b="1" dirty="0">
                <a:solidFill>
                  <a:srgbClr val="FF914D"/>
                </a:solidFill>
                <a:latin typeface="Poppins Bold"/>
                <a:ea typeface="Poppins Bold"/>
                <a:cs typeface="Poppins Bold"/>
                <a:sym typeface="Poppins Bold"/>
              </a:rPr>
              <a:t>hexadecimal value</a:t>
            </a:r>
            <a:r>
              <a:rPr lang="en-US" sz="3305" dirty="0">
                <a:solidFill>
                  <a:srgbClr val="000000"/>
                </a:solidFill>
                <a:latin typeface="Poppins"/>
                <a:ea typeface="Poppins"/>
                <a:cs typeface="Poppins"/>
                <a:sym typeface="Poppins"/>
              </a:rPr>
              <a:t> in the form: </a:t>
            </a:r>
            <a:r>
              <a:rPr lang="en-US" sz="3305" b="1" dirty="0">
                <a:solidFill>
                  <a:srgbClr val="FF914D"/>
                </a:solidFill>
                <a:latin typeface="Poppins Bold"/>
                <a:ea typeface="Poppins Bold"/>
                <a:cs typeface="Poppins Bold"/>
                <a:sym typeface="Poppins Bold"/>
              </a:rPr>
              <a:t>#rrggbb</a:t>
            </a:r>
            <a:r>
              <a:rPr lang="en-US" sz="3305" dirty="0">
                <a:solidFill>
                  <a:srgbClr val="000000"/>
                </a:solidFill>
                <a:latin typeface="Poppins"/>
                <a:ea typeface="Poppins"/>
                <a:cs typeface="Poppins"/>
                <a:sym typeface="Poppins"/>
              </a:rPr>
              <a:t> where </a:t>
            </a:r>
            <a:r>
              <a:rPr lang="en-US" sz="3305" b="1" dirty="0" err="1">
                <a:solidFill>
                  <a:srgbClr val="FF914D"/>
                </a:solidFill>
                <a:latin typeface="Poppins Bold"/>
                <a:ea typeface="Poppins Bold"/>
                <a:cs typeface="Poppins Bold"/>
                <a:sym typeface="Poppins Bold"/>
              </a:rPr>
              <a:t>rr</a:t>
            </a:r>
            <a:r>
              <a:rPr lang="en-US" sz="3305" b="1" dirty="0">
                <a:solidFill>
                  <a:srgbClr val="FF914D"/>
                </a:solidFill>
                <a:latin typeface="Poppins Bold"/>
                <a:ea typeface="Poppins Bold"/>
                <a:cs typeface="Poppins Bold"/>
                <a:sym typeface="Poppins Bold"/>
              </a:rPr>
              <a:t>(red), gg(green)</a:t>
            </a:r>
            <a:r>
              <a:rPr lang="en-US" sz="3305" dirty="0">
                <a:solidFill>
                  <a:srgbClr val="000000"/>
                </a:solidFill>
                <a:latin typeface="Poppins"/>
                <a:ea typeface="Poppins"/>
                <a:cs typeface="Poppins"/>
                <a:sym typeface="Poppins"/>
              </a:rPr>
              <a:t> and </a:t>
            </a:r>
            <a:r>
              <a:rPr lang="en-US" sz="3305" b="1" dirty="0">
                <a:solidFill>
                  <a:srgbClr val="FF914D"/>
                </a:solidFill>
                <a:latin typeface="Poppins Bold"/>
                <a:ea typeface="Poppins Bold"/>
                <a:cs typeface="Poppins Bold"/>
                <a:sym typeface="Poppins Bold"/>
              </a:rPr>
              <a:t>bb(blue) </a:t>
            </a:r>
            <a:r>
              <a:rPr lang="en-US" sz="3305" dirty="0">
                <a:solidFill>
                  <a:srgbClr val="000000"/>
                </a:solidFill>
                <a:latin typeface="Poppins"/>
                <a:ea typeface="Poppins"/>
                <a:cs typeface="Poppins"/>
                <a:sym typeface="Poppins"/>
              </a:rPr>
              <a:t>are hexadecimal values </a:t>
            </a:r>
            <a:r>
              <a:rPr lang="en-US" sz="3305" b="1" dirty="0">
                <a:solidFill>
                  <a:srgbClr val="FF914D"/>
                </a:solidFill>
                <a:latin typeface="Poppins Bold"/>
                <a:ea typeface="Poppins Bold"/>
                <a:cs typeface="Poppins Bold"/>
                <a:sym typeface="Poppins Bold"/>
              </a:rPr>
              <a:t>between 00 and ff</a:t>
            </a:r>
            <a:r>
              <a:rPr lang="en-US" sz="3305" dirty="0">
                <a:solidFill>
                  <a:srgbClr val="000000"/>
                </a:solidFill>
                <a:latin typeface="Poppins"/>
                <a:ea typeface="Poppins"/>
                <a:cs typeface="Poppins"/>
                <a:sym typeface="Poppins"/>
              </a:rPr>
              <a:t> (same as decimal 0-255).</a:t>
            </a:r>
          </a:p>
          <a:p>
            <a:pPr algn="just">
              <a:lnSpc>
                <a:spcPts val="4627"/>
              </a:lnSpc>
            </a:pPr>
            <a:r>
              <a:rPr lang="en-US" sz="3305" dirty="0">
                <a:solidFill>
                  <a:srgbClr val="000000"/>
                </a:solidFill>
                <a:latin typeface="Poppins"/>
                <a:ea typeface="Poppins"/>
                <a:cs typeface="Poppins"/>
                <a:sym typeface="Poppins"/>
              </a:rPr>
              <a:t>•For example,</a:t>
            </a:r>
            <a:r>
              <a:rPr lang="en-US" sz="3305" b="1" dirty="0">
                <a:solidFill>
                  <a:srgbClr val="FF914D"/>
                </a:solidFill>
                <a:latin typeface="Poppins Bold"/>
                <a:ea typeface="Poppins Bold"/>
                <a:cs typeface="Poppins Bold"/>
                <a:sym typeface="Poppins Bold"/>
              </a:rPr>
              <a:t> #00ffff </a:t>
            </a:r>
            <a:r>
              <a:rPr lang="en-US" sz="3305" dirty="0">
                <a:solidFill>
                  <a:srgbClr val="000000"/>
                </a:solidFill>
                <a:latin typeface="Poppins"/>
                <a:ea typeface="Poppins"/>
                <a:cs typeface="Poppins"/>
                <a:sym typeface="Poppins"/>
              </a:rPr>
              <a:t>is displayed as red, because red is set to its </a:t>
            </a:r>
            <a:r>
              <a:rPr lang="en-US" sz="3305" b="1" dirty="0">
                <a:solidFill>
                  <a:srgbClr val="000000"/>
                </a:solidFill>
                <a:latin typeface="Poppins Bold"/>
                <a:ea typeface="Poppins Bold"/>
                <a:cs typeface="Poppins Bold"/>
                <a:sym typeface="Poppins Bold"/>
              </a:rPr>
              <a:t>highest value (ff)</a:t>
            </a:r>
            <a:r>
              <a:rPr lang="en-US" sz="3305" dirty="0">
                <a:solidFill>
                  <a:srgbClr val="000000"/>
                </a:solidFill>
                <a:latin typeface="Poppins"/>
                <a:ea typeface="Poppins"/>
                <a:cs typeface="Poppins"/>
                <a:sym typeface="Poppins"/>
              </a:rPr>
              <a:t> and the others are set to the </a:t>
            </a:r>
            <a:r>
              <a:rPr lang="en-US" sz="3305" b="1" dirty="0">
                <a:solidFill>
                  <a:srgbClr val="000000"/>
                </a:solidFill>
                <a:latin typeface="Poppins Bold"/>
                <a:ea typeface="Poppins Bold"/>
                <a:cs typeface="Poppins Bold"/>
                <a:sym typeface="Poppins Bold"/>
              </a:rPr>
              <a:t>lowest value (00).</a:t>
            </a:r>
          </a:p>
          <a:p>
            <a:pPr algn="just">
              <a:lnSpc>
                <a:spcPts val="4627"/>
              </a:lnSpc>
            </a:pPr>
            <a:endParaRPr lang="en-US" sz="3305" b="1" dirty="0">
              <a:solidFill>
                <a:srgbClr val="000000"/>
              </a:solidFill>
              <a:latin typeface="Poppins Bold"/>
              <a:ea typeface="Poppins Bold"/>
              <a:cs typeface="Poppins Bold"/>
              <a:sym typeface="Poppins Bold"/>
            </a:endParaRPr>
          </a:p>
        </p:txBody>
      </p:sp>
      <p:sp>
        <p:nvSpPr>
          <p:cNvPr id="5" name="Freeform 5"/>
          <p:cNvSpPr/>
          <p:nvPr/>
        </p:nvSpPr>
        <p:spPr>
          <a:xfrm rot="5400000">
            <a:off x="-5438253" y="3004231"/>
            <a:ext cx="10478805" cy="4086734"/>
          </a:xfrm>
          <a:custGeom>
            <a:avLst/>
            <a:gdLst/>
            <a:ahLst/>
            <a:cxnLst/>
            <a:rect l="l" t="t" r="r" b="b"/>
            <a:pathLst>
              <a:path w="10478805" h="4086734">
                <a:moveTo>
                  <a:pt x="0" y="0"/>
                </a:moveTo>
                <a:lnTo>
                  <a:pt x="10478805" y="0"/>
                </a:lnTo>
                <a:lnTo>
                  <a:pt x="10478805" y="4086734"/>
                </a:lnTo>
                <a:lnTo>
                  <a:pt x="0" y="40867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a:off x="1028700" y="9280389"/>
            <a:ext cx="10029088" cy="3086100"/>
            <a:chOff x="0" y="0"/>
            <a:chExt cx="2641406" cy="812800"/>
          </a:xfrm>
        </p:grpSpPr>
        <p:sp>
          <p:nvSpPr>
            <p:cNvPr id="7" name="Freeform 7"/>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8" name="TextBox 8"/>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9" name="Group 9"/>
          <p:cNvGrpSpPr/>
          <p:nvPr/>
        </p:nvGrpSpPr>
        <p:grpSpPr>
          <a:xfrm>
            <a:off x="7230212" y="9280389"/>
            <a:ext cx="10029088" cy="3086100"/>
            <a:chOff x="0" y="0"/>
            <a:chExt cx="2641406" cy="812800"/>
          </a:xfrm>
        </p:grpSpPr>
        <p:sp>
          <p:nvSpPr>
            <p:cNvPr id="10" name="Freeform 10"/>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1" name="TextBox 11"/>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2" name="Group 12"/>
          <p:cNvGrpSpPr/>
          <p:nvPr/>
        </p:nvGrpSpPr>
        <p:grpSpPr>
          <a:xfrm>
            <a:off x="1437469" y="9280389"/>
            <a:ext cx="15413063" cy="3086100"/>
            <a:chOff x="0" y="0"/>
            <a:chExt cx="4059408" cy="812800"/>
          </a:xfrm>
        </p:grpSpPr>
        <p:sp>
          <p:nvSpPr>
            <p:cNvPr id="13" name="Freeform 13"/>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14" name="TextBox 14"/>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grpSp>
        <p:nvGrpSpPr>
          <p:cNvPr id="15" name="Group 15"/>
          <p:cNvGrpSpPr/>
          <p:nvPr/>
        </p:nvGrpSpPr>
        <p:grpSpPr>
          <a:xfrm>
            <a:off x="1028700" y="-2003052"/>
            <a:ext cx="10029088" cy="3086100"/>
            <a:chOff x="0" y="0"/>
            <a:chExt cx="2641406" cy="812800"/>
          </a:xfrm>
        </p:grpSpPr>
        <p:sp>
          <p:nvSpPr>
            <p:cNvPr id="16" name="Freeform 16"/>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17" name="TextBox 17"/>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8" name="Group 18"/>
          <p:cNvGrpSpPr/>
          <p:nvPr/>
        </p:nvGrpSpPr>
        <p:grpSpPr>
          <a:xfrm>
            <a:off x="7230212" y="-2003052"/>
            <a:ext cx="10029088" cy="3086100"/>
            <a:chOff x="0" y="0"/>
            <a:chExt cx="2641406" cy="812800"/>
          </a:xfrm>
        </p:grpSpPr>
        <p:sp>
          <p:nvSpPr>
            <p:cNvPr id="19" name="Freeform 19"/>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20" name="TextBox 20"/>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21" name="Group 21"/>
          <p:cNvGrpSpPr/>
          <p:nvPr/>
        </p:nvGrpSpPr>
        <p:grpSpPr>
          <a:xfrm>
            <a:off x="1437469" y="-2003052"/>
            <a:ext cx="15413063" cy="3086100"/>
            <a:chOff x="0" y="0"/>
            <a:chExt cx="4059408" cy="812800"/>
          </a:xfrm>
        </p:grpSpPr>
        <p:sp>
          <p:nvSpPr>
            <p:cNvPr id="22" name="Freeform 22"/>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23" name="TextBox 23"/>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sp>
        <p:nvSpPr>
          <p:cNvPr id="24" name="TextBox 24"/>
          <p:cNvSpPr txBox="1"/>
          <p:nvPr/>
        </p:nvSpPr>
        <p:spPr>
          <a:xfrm>
            <a:off x="1844517" y="1636895"/>
            <a:ext cx="12515477" cy="905510"/>
          </a:xfrm>
          <a:prstGeom prst="rect">
            <a:avLst/>
          </a:prstGeom>
        </p:spPr>
        <p:txBody>
          <a:bodyPr lIns="0" tIns="0" rIns="0" bIns="0" rtlCol="0" anchor="t">
            <a:spAutoFit/>
          </a:bodyPr>
          <a:lstStyle/>
          <a:p>
            <a:pPr algn="l">
              <a:lnSpc>
                <a:spcPts val="6399"/>
              </a:lnSpc>
            </a:pPr>
            <a:r>
              <a:rPr lang="en-US" sz="6399" b="1">
                <a:solidFill>
                  <a:srgbClr val="1D117F"/>
                </a:solidFill>
                <a:latin typeface="Poppins Bold"/>
                <a:ea typeface="Poppins Bold"/>
                <a:cs typeface="Poppins Bold"/>
                <a:sym typeface="Poppins Bold"/>
              </a:rPr>
              <a:t>Hex Value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899569" y="4554963"/>
            <a:ext cx="1198195" cy="970538"/>
          </a:xfrm>
          <a:custGeom>
            <a:avLst/>
            <a:gdLst/>
            <a:ahLst/>
            <a:cxnLst/>
            <a:rect l="l" t="t" r="r" b="b"/>
            <a:pathLst>
              <a:path w="1198195" h="970538">
                <a:moveTo>
                  <a:pt x="0" y="0"/>
                </a:moveTo>
                <a:lnTo>
                  <a:pt x="1198194" y="0"/>
                </a:lnTo>
                <a:lnTo>
                  <a:pt x="1198194" y="970538"/>
                </a:lnTo>
                <a:lnTo>
                  <a:pt x="0" y="97053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p:cNvSpPr/>
          <p:nvPr/>
        </p:nvSpPr>
        <p:spPr>
          <a:xfrm rot="5400000" flipV="1">
            <a:off x="12965612" y="3004231"/>
            <a:ext cx="10478805" cy="4086734"/>
          </a:xfrm>
          <a:custGeom>
            <a:avLst/>
            <a:gdLst/>
            <a:ahLst/>
            <a:cxnLst/>
            <a:rect l="l" t="t" r="r" b="b"/>
            <a:pathLst>
              <a:path w="10478805" h="4086734">
                <a:moveTo>
                  <a:pt x="0" y="4086734"/>
                </a:moveTo>
                <a:lnTo>
                  <a:pt x="10478805" y="4086734"/>
                </a:lnTo>
                <a:lnTo>
                  <a:pt x="10478805" y="0"/>
                </a:lnTo>
                <a:lnTo>
                  <a:pt x="0" y="0"/>
                </a:lnTo>
                <a:lnTo>
                  <a:pt x="0" y="4086734"/>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rot="5400000">
            <a:off x="-5438253" y="3004231"/>
            <a:ext cx="10478805" cy="4086734"/>
          </a:xfrm>
          <a:custGeom>
            <a:avLst/>
            <a:gdLst/>
            <a:ahLst/>
            <a:cxnLst/>
            <a:rect l="l" t="t" r="r" b="b"/>
            <a:pathLst>
              <a:path w="10478805" h="4086734">
                <a:moveTo>
                  <a:pt x="0" y="0"/>
                </a:moveTo>
                <a:lnTo>
                  <a:pt x="10478805" y="0"/>
                </a:lnTo>
                <a:lnTo>
                  <a:pt x="10478805" y="4086734"/>
                </a:lnTo>
                <a:lnTo>
                  <a:pt x="0" y="40867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1028700" y="9280389"/>
            <a:ext cx="10029088" cy="3086100"/>
            <a:chOff x="0" y="0"/>
            <a:chExt cx="2641406" cy="812800"/>
          </a:xfrm>
        </p:grpSpPr>
        <p:sp>
          <p:nvSpPr>
            <p:cNvPr id="6" name="Freeform 6"/>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7" name="TextBox 7"/>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8" name="Group 8"/>
          <p:cNvGrpSpPr/>
          <p:nvPr/>
        </p:nvGrpSpPr>
        <p:grpSpPr>
          <a:xfrm>
            <a:off x="7230212" y="9280389"/>
            <a:ext cx="10029088" cy="3086100"/>
            <a:chOff x="0" y="0"/>
            <a:chExt cx="2641406" cy="812800"/>
          </a:xfrm>
        </p:grpSpPr>
        <p:sp>
          <p:nvSpPr>
            <p:cNvPr id="9" name="Freeform 9"/>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0" name="TextBox 10"/>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1" name="Group 11"/>
          <p:cNvGrpSpPr/>
          <p:nvPr/>
        </p:nvGrpSpPr>
        <p:grpSpPr>
          <a:xfrm>
            <a:off x="1437469" y="9280389"/>
            <a:ext cx="15413063" cy="3086100"/>
            <a:chOff x="0" y="0"/>
            <a:chExt cx="4059408" cy="812800"/>
          </a:xfrm>
        </p:grpSpPr>
        <p:sp>
          <p:nvSpPr>
            <p:cNvPr id="12" name="Freeform 12"/>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13" name="TextBox 13"/>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grpSp>
        <p:nvGrpSpPr>
          <p:cNvPr id="14" name="Group 14"/>
          <p:cNvGrpSpPr/>
          <p:nvPr/>
        </p:nvGrpSpPr>
        <p:grpSpPr>
          <a:xfrm>
            <a:off x="1028700" y="-2003052"/>
            <a:ext cx="10029088" cy="3086100"/>
            <a:chOff x="0" y="0"/>
            <a:chExt cx="2641406" cy="812800"/>
          </a:xfrm>
        </p:grpSpPr>
        <p:sp>
          <p:nvSpPr>
            <p:cNvPr id="15" name="Freeform 15"/>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16" name="TextBox 16"/>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7" name="Group 17"/>
          <p:cNvGrpSpPr/>
          <p:nvPr/>
        </p:nvGrpSpPr>
        <p:grpSpPr>
          <a:xfrm>
            <a:off x="7230212" y="-2003052"/>
            <a:ext cx="10029088" cy="3086100"/>
            <a:chOff x="0" y="0"/>
            <a:chExt cx="2641406" cy="812800"/>
          </a:xfrm>
        </p:grpSpPr>
        <p:sp>
          <p:nvSpPr>
            <p:cNvPr id="18" name="Freeform 18"/>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9" name="TextBox 19"/>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20" name="Group 20"/>
          <p:cNvGrpSpPr/>
          <p:nvPr/>
        </p:nvGrpSpPr>
        <p:grpSpPr>
          <a:xfrm>
            <a:off x="1437469" y="-2003052"/>
            <a:ext cx="15413063" cy="3086100"/>
            <a:chOff x="0" y="0"/>
            <a:chExt cx="4059408" cy="812800"/>
          </a:xfrm>
        </p:grpSpPr>
        <p:sp>
          <p:nvSpPr>
            <p:cNvPr id="21" name="Freeform 21"/>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22" name="TextBox 22"/>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sp>
        <p:nvSpPr>
          <p:cNvPr id="23" name="Freeform 23"/>
          <p:cNvSpPr/>
          <p:nvPr/>
        </p:nvSpPr>
        <p:spPr>
          <a:xfrm>
            <a:off x="2528026" y="3507533"/>
            <a:ext cx="12950113" cy="4807729"/>
          </a:xfrm>
          <a:custGeom>
            <a:avLst/>
            <a:gdLst/>
            <a:ahLst/>
            <a:cxnLst/>
            <a:rect l="l" t="t" r="r" b="b"/>
            <a:pathLst>
              <a:path w="12950113" h="4807729">
                <a:moveTo>
                  <a:pt x="0" y="0"/>
                </a:moveTo>
                <a:lnTo>
                  <a:pt x="12950113" y="0"/>
                </a:lnTo>
                <a:lnTo>
                  <a:pt x="12950113" y="4807729"/>
                </a:lnTo>
                <a:lnTo>
                  <a:pt x="0" y="4807729"/>
                </a:lnTo>
                <a:lnTo>
                  <a:pt x="0" y="0"/>
                </a:lnTo>
                <a:close/>
              </a:path>
            </a:pathLst>
          </a:custGeom>
          <a:blipFill>
            <a:blip r:embed="rId7"/>
            <a:stretch>
              <a:fillRect/>
            </a:stretch>
          </a:blipFill>
        </p:spPr>
      </p:sp>
      <p:sp>
        <p:nvSpPr>
          <p:cNvPr id="24" name="TextBox 24"/>
          <p:cNvSpPr txBox="1"/>
          <p:nvPr/>
        </p:nvSpPr>
        <p:spPr>
          <a:xfrm>
            <a:off x="1844517" y="1636895"/>
            <a:ext cx="12515477" cy="905510"/>
          </a:xfrm>
          <a:prstGeom prst="rect">
            <a:avLst/>
          </a:prstGeom>
        </p:spPr>
        <p:txBody>
          <a:bodyPr lIns="0" tIns="0" rIns="0" bIns="0" rtlCol="0" anchor="t">
            <a:spAutoFit/>
          </a:bodyPr>
          <a:lstStyle/>
          <a:p>
            <a:pPr algn="l">
              <a:lnSpc>
                <a:spcPts val="6399"/>
              </a:lnSpc>
            </a:pPr>
            <a:r>
              <a:rPr lang="en-US" sz="6399" b="1">
                <a:solidFill>
                  <a:srgbClr val="1D117F"/>
                </a:solidFill>
                <a:latin typeface="Poppins Bold"/>
                <a:ea typeface="Poppins Bold"/>
                <a:cs typeface="Poppins Bold"/>
                <a:sym typeface="Poppins Bold"/>
              </a:rPr>
              <a:t>Hex Value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899569" y="4554963"/>
            <a:ext cx="1198195" cy="970538"/>
          </a:xfrm>
          <a:custGeom>
            <a:avLst/>
            <a:gdLst/>
            <a:ahLst/>
            <a:cxnLst/>
            <a:rect l="l" t="t" r="r" b="b"/>
            <a:pathLst>
              <a:path w="1198195" h="970538">
                <a:moveTo>
                  <a:pt x="0" y="0"/>
                </a:moveTo>
                <a:lnTo>
                  <a:pt x="1198194" y="0"/>
                </a:lnTo>
                <a:lnTo>
                  <a:pt x="1198194" y="970538"/>
                </a:lnTo>
                <a:lnTo>
                  <a:pt x="0" y="97053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p:cNvSpPr/>
          <p:nvPr/>
        </p:nvSpPr>
        <p:spPr>
          <a:xfrm rot="5400000" flipV="1">
            <a:off x="12965612" y="3004231"/>
            <a:ext cx="10478805" cy="4086734"/>
          </a:xfrm>
          <a:custGeom>
            <a:avLst/>
            <a:gdLst/>
            <a:ahLst/>
            <a:cxnLst/>
            <a:rect l="l" t="t" r="r" b="b"/>
            <a:pathLst>
              <a:path w="10478805" h="4086734">
                <a:moveTo>
                  <a:pt x="0" y="4086734"/>
                </a:moveTo>
                <a:lnTo>
                  <a:pt x="10478805" y="4086734"/>
                </a:lnTo>
                <a:lnTo>
                  <a:pt x="10478805" y="0"/>
                </a:lnTo>
                <a:lnTo>
                  <a:pt x="0" y="0"/>
                </a:lnTo>
                <a:lnTo>
                  <a:pt x="0" y="4086734"/>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p:cNvSpPr txBox="1"/>
          <p:nvPr/>
        </p:nvSpPr>
        <p:spPr>
          <a:xfrm>
            <a:off x="2407491" y="3344276"/>
            <a:ext cx="13127150" cy="5343525"/>
          </a:xfrm>
          <a:prstGeom prst="rect">
            <a:avLst/>
          </a:prstGeom>
        </p:spPr>
        <p:txBody>
          <a:bodyPr lIns="0" tIns="0" rIns="0" bIns="0" rtlCol="0" anchor="t">
            <a:spAutoFit/>
          </a:bodyPr>
          <a:lstStyle/>
          <a:p>
            <a:pPr algn="just">
              <a:lnSpc>
                <a:spcPts val="4200"/>
              </a:lnSpc>
            </a:pPr>
            <a:r>
              <a:rPr lang="en-US" sz="3000" dirty="0">
                <a:solidFill>
                  <a:srgbClr val="000000"/>
                </a:solidFill>
                <a:latin typeface="Poppins"/>
                <a:ea typeface="Poppins"/>
                <a:cs typeface="Poppins"/>
                <a:sym typeface="Poppins"/>
              </a:rPr>
              <a:t>•In HTML, a color can be specified using </a:t>
            </a:r>
            <a:r>
              <a:rPr lang="en-US" sz="3000" b="1" dirty="0">
                <a:solidFill>
                  <a:srgbClr val="FF914D"/>
                </a:solidFill>
                <a:latin typeface="Poppins Bold"/>
                <a:ea typeface="Poppins Bold"/>
                <a:cs typeface="Poppins Bold"/>
                <a:sym typeface="Poppins Bold"/>
              </a:rPr>
              <a:t>hue, saturation, and lightness (HSL)</a:t>
            </a:r>
            <a:r>
              <a:rPr lang="en-US" sz="3000" dirty="0">
                <a:solidFill>
                  <a:srgbClr val="000000"/>
                </a:solidFill>
                <a:latin typeface="Poppins"/>
                <a:ea typeface="Poppins"/>
                <a:cs typeface="Poppins"/>
                <a:sym typeface="Poppins"/>
              </a:rPr>
              <a:t> in the form: </a:t>
            </a:r>
            <a:r>
              <a:rPr lang="en-US" sz="3000" b="1" dirty="0" err="1">
                <a:solidFill>
                  <a:srgbClr val="FF914D"/>
                </a:solidFill>
                <a:latin typeface="Poppins Bold"/>
                <a:ea typeface="Poppins Bold"/>
                <a:cs typeface="Poppins Bold"/>
                <a:sym typeface="Poppins Bold"/>
              </a:rPr>
              <a:t>hsl</a:t>
            </a:r>
            <a:r>
              <a:rPr lang="en-US" sz="3000" b="1" dirty="0">
                <a:solidFill>
                  <a:srgbClr val="FF914D"/>
                </a:solidFill>
                <a:latin typeface="Poppins Bold"/>
                <a:ea typeface="Poppins Bold"/>
                <a:cs typeface="Poppins Bold"/>
                <a:sym typeface="Poppins Bold"/>
              </a:rPr>
              <a:t>(hue, saturation, lightness).</a:t>
            </a:r>
          </a:p>
          <a:p>
            <a:pPr algn="just">
              <a:lnSpc>
                <a:spcPts val="4200"/>
              </a:lnSpc>
            </a:pPr>
            <a:r>
              <a:rPr lang="en-US" sz="3000" b="1" dirty="0">
                <a:solidFill>
                  <a:srgbClr val="FF914D"/>
                </a:solidFill>
                <a:latin typeface="Poppins Bold"/>
                <a:ea typeface="Poppins Bold"/>
                <a:cs typeface="Poppins Bold"/>
                <a:sym typeface="Poppins Bold"/>
              </a:rPr>
              <a:t>•Hue </a:t>
            </a:r>
            <a:r>
              <a:rPr lang="en-US" sz="3000" dirty="0">
                <a:solidFill>
                  <a:srgbClr val="000000"/>
                </a:solidFill>
                <a:latin typeface="Poppins"/>
                <a:ea typeface="Poppins"/>
                <a:cs typeface="Poppins"/>
                <a:sym typeface="Poppins"/>
              </a:rPr>
              <a:t>is the degree on the color wheel from 0 to 360, 0 is red, 120 is green and 240 is blue.</a:t>
            </a:r>
          </a:p>
          <a:p>
            <a:pPr algn="just">
              <a:lnSpc>
                <a:spcPts val="4200"/>
              </a:lnSpc>
            </a:pPr>
            <a:r>
              <a:rPr lang="en-US" sz="3000" dirty="0">
                <a:solidFill>
                  <a:srgbClr val="000000"/>
                </a:solidFill>
                <a:latin typeface="Poppins"/>
                <a:ea typeface="Poppins"/>
                <a:cs typeface="Poppins"/>
                <a:sym typeface="Poppins"/>
              </a:rPr>
              <a:t>•</a:t>
            </a:r>
            <a:r>
              <a:rPr lang="en-US" sz="3000" b="1" dirty="0">
                <a:solidFill>
                  <a:srgbClr val="FF914D"/>
                </a:solidFill>
                <a:latin typeface="Poppins Bold"/>
                <a:ea typeface="Poppins Bold"/>
                <a:cs typeface="Poppins Bold"/>
                <a:sym typeface="Poppins Bold"/>
              </a:rPr>
              <a:t>Saturation</a:t>
            </a:r>
            <a:r>
              <a:rPr lang="en-US" sz="3000" dirty="0">
                <a:solidFill>
                  <a:srgbClr val="000000"/>
                </a:solidFill>
                <a:latin typeface="Poppins"/>
                <a:ea typeface="Poppins"/>
                <a:cs typeface="Poppins"/>
                <a:sym typeface="Poppins"/>
              </a:rPr>
              <a:t> can be described as the intensity of the color, 100% is pure color (no shade of gray), 50% is 50% gray (but you can still see the color), 0% is completely gray (you can no longer see the color).</a:t>
            </a:r>
          </a:p>
          <a:p>
            <a:pPr algn="just">
              <a:lnSpc>
                <a:spcPts val="4200"/>
              </a:lnSpc>
            </a:pPr>
            <a:endParaRPr lang="en-US" sz="3000" dirty="0">
              <a:solidFill>
                <a:srgbClr val="000000"/>
              </a:solidFill>
              <a:latin typeface="Poppins"/>
              <a:ea typeface="Poppins"/>
              <a:cs typeface="Poppins"/>
              <a:sym typeface="Poppins"/>
            </a:endParaRPr>
          </a:p>
          <a:p>
            <a:pPr algn="just">
              <a:lnSpc>
                <a:spcPts val="4200"/>
              </a:lnSpc>
            </a:pPr>
            <a:endParaRPr lang="en-US" sz="3000" dirty="0">
              <a:solidFill>
                <a:srgbClr val="000000"/>
              </a:solidFill>
              <a:latin typeface="Poppins"/>
              <a:ea typeface="Poppins"/>
              <a:cs typeface="Poppins"/>
              <a:sym typeface="Poppins"/>
            </a:endParaRPr>
          </a:p>
          <a:p>
            <a:pPr algn="just">
              <a:lnSpc>
                <a:spcPts val="4200"/>
              </a:lnSpc>
            </a:pPr>
            <a:endParaRPr lang="en-US" sz="3000" dirty="0">
              <a:solidFill>
                <a:srgbClr val="000000"/>
              </a:solidFill>
              <a:latin typeface="Poppins"/>
              <a:ea typeface="Poppins"/>
              <a:cs typeface="Poppins"/>
              <a:sym typeface="Poppins"/>
            </a:endParaRPr>
          </a:p>
        </p:txBody>
      </p:sp>
      <p:sp>
        <p:nvSpPr>
          <p:cNvPr id="5" name="Freeform 5"/>
          <p:cNvSpPr/>
          <p:nvPr/>
        </p:nvSpPr>
        <p:spPr>
          <a:xfrm rot="5400000">
            <a:off x="-5438253" y="3004231"/>
            <a:ext cx="10478805" cy="4086734"/>
          </a:xfrm>
          <a:custGeom>
            <a:avLst/>
            <a:gdLst/>
            <a:ahLst/>
            <a:cxnLst/>
            <a:rect l="l" t="t" r="r" b="b"/>
            <a:pathLst>
              <a:path w="10478805" h="4086734">
                <a:moveTo>
                  <a:pt x="0" y="0"/>
                </a:moveTo>
                <a:lnTo>
                  <a:pt x="10478805" y="0"/>
                </a:lnTo>
                <a:lnTo>
                  <a:pt x="10478805" y="4086734"/>
                </a:lnTo>
                <a:lnTo>
                  <a:pt x="0" y="40867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a:off x="1028700" y="9280389"/>
            <a:ext cx="10029088" cy="3086100"/>
            <a:chOff x="0" y="0"/>
            <a:chExt cx="2641406" cy="812800"/>
          </a:xfrm>
        </p:grpSpPr>
        <p:sp>
          <p:nvSpPr>
            <p:cNvPr id="7" name="Freeform 7"/>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8" name="TextBox 8"/>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9" name="Group 9"/>
          <p:cNvGrpSpPr/>
          <p:nvPr/>
        </p:nvGrpSpPr>
        <p:grpSpPr>
          <a:xfrm>
            <a:off x="7230212" y="9280389"/>
            <a:ext cx="10029088" cy="3086100"/>
            <a:chOff x="0" y="0"/>
            <a:chExt cx="2641406" cy="812800"/>
          </a:xfrm>
        </p:grpSpPr>
        <p:sp>
          <p:nvSpPr>
            <p:cNvPr id="10" name="Freeform 10"/>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1" name="TextBox 11"/>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2" name="Group 12"/>
          <p:cNvGrpSpPr/>
          <p:nvPr/>
        </p:nvGrpSpPr>
        <p:grpSpPr>
          <a:xfrm>
            <a:off x="1437469" y="9280389"/>
            <a:ext cx="15413063" cy="3086100"/>
            <a:chOff x="0" y="0"/>
            <a:chExt cx="4059408" cy="812800"/>
          </a:xfrm>
        </p:grpSpPr>
        <p:sp>
          <p:nvSpPr>
            <p:cNvPr id="13" name="Freeform 13"/>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14" name="TextBox 14"/>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grpSp>
        <p:nvGrpSpPr>
          <p:cNvPr id="15" name="Group 15"/>
          <p:cNvGrpSpPr/>
          <p:nvPr/>
        </p:nvGrpSpPr>
        <p:grpSpPr>
          <a:xfrm>
            <a:off x="1028700" y="-2003052"/>
            <a:ext cx="10029088" cy="3086100"/>
            <a:chOff x="0" y="0"/>
            <a:chExt cx="2641406" cy="812800"/>
          </a:xfrm>
        </p:grpSpPr>
        <p:sp>
          <p:nvSpPr>
            <p:cNvPr id="16" name="Freeform 16"/>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17" name="TextBox 17"/>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8" name="Group 18"/>
          <p:cNvGrpSpPr/>
          <p:nvPr/>
        </p:nvGrpSpPr>
        <p:grpSpPr>
          <a:xfrm>
            <a:off x="7230212" y="-2003052"/>
            <a:ext cx="10029088" cy="3086100"/>
            <a:chOff x="0" y="0"/>
            <a:chExt cx="2641406" cy="812800"/>
          </a:xfrm>
        </p:grpSpPr>
        <p:sp>
          <p:nvSpPr>
            <p:cNvPr id="19" name="Freeform 19"/>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20" name="TextBox 20"/>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21" name="Group 21"/>
          <p:cNvGrpSpPr/>
          <p:nvPr/>
        </p:nvGrpSpPr>
        <p:grpSpPr>
          <a:xfrm>
            <a:off x="1437469" y="-2003052"/>
            <a:ext cx="15413063" cy="3086100"/>
            <a:chOff x="0" y="0"/>
            <a:chExt cx="4059408" cy="812800"/>
          </a:xfrm>
        </p:grpSpPr>
        <p:sp>
          <p:nvSpPr>
            <p:cNvPr id="22" name="Freeform 22"/>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23" name="TextBox 23"/>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sp>
        <p:nvSpPr>
          <p:cNvPr id="24" name="TextBox 24"/>
          <p:cNvSpPr txBox="1"/>
          <p:nvPr/>
        </p:nvSpPr>
        <p:spPr>
          <a:xfrm>
            <a:off x="1844517" y="1636895"/>
            <a:ext cx="12515477" cy="905510"/>
          </a:xfrm>
          <a:prstGeom prst="rect">
            <a:avLst/>
          </a:prstGeom>
        </p:spPr>
        <p:txBody>
          <a:bodyPr lIns="0" tIns="0" rIns="0" bIns="0" rtlCol="0" anchor="t">
            <a:spAutoFit/>
          </a:bodyPr>
          <a:lstStyle/>
          <a:p>
            <a:pPr algn="l">
              <a:lnSpc>
                <a:spcPts val="6399"/>
              </a:lnSpc>
            </a:pPr>
            <a:r>
              <a:rPr lang="en-US" sz="6399" b="1">
                <a:solidFill>
                  <a:srgbClr val="1D117F"/>
                </a:solidFill>
                <a:latin typeface="Poppins Bold"/>
                <a:ea typeface="Poppins Bold"/>
                <a:cs typeface="Poppins Bold"/>
                <a:sym typeface="Poppins Bold"/>
              </a:rPr>
              <a:t>HSL Value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899569" y="4554963"/>
            <a:ext cx="1198195" cy="970538"/>
          </a:xfrm>
          <a:custGeom>
            <a:avLst/>
            <a:gdLst/>
            <a:ahLst/>
            <a:cxnLst/>
            <a:rect l="l" t="t" r="r" b="b"/>
            <a:pathLst>
              <a:path w="1198195" h="970538">
                <a:moveTo>
                  <a:pt x="0" y="0"/>
                </a:moveTo>
                <a:lnTo>
                  <a:pt x="1198194" y="0"/>
                </a:lnTo>
                <a:lnTo>
                  <a:pt x="1198194" y="970538"/>
                </a:lnTo>
                <a:lnTo>
                  <a:pt x="0" y="97053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p:cNvSpPr/>
          <p:nvPr/>
        </p:nvSpPr>
        <p:spPr>
          <a:xfrm rot="5400000" flipV="1">
            <a:off x="12965612" y="3004231"/>
            <a:ext cx="10478805" cy="4086734"/>
          </a:xfrm>
          <a:custGeom>
            <a:avLst/>
            <a:gdLst/>
            <a:ahLst/>
            <a:cxnLst/>
            <a:rect l="l" t="t" r="r" b="b"/>
            <a:pathLst>
              <a:path w="10478805" h="4086734">
                <a:moveTo>
                  <a:pt x="0" y="4086734"/>
                </a:moveTo>
                <a:lnTo>
                  <a:pt x="10478805" y="4086734"/>
                </a:lnTo>
                <a:lnTo>
                  <a:pt x="10478805" y="0"/>
                </a:lnTo>
                <a:lnTo>
                  <a:pt x="0" y="0"/>
                </a:lnTo>
                <a:lnTo>
                  <a:pt x="0" y="4086734"/>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p:cNvSpPr txBox="1"/>
          <p:nvPr/>
        </p:nvSpPr>
        <p:spPr>
          <a:xfrm>
            <a:off x="2407491" y="3344276"/>
            <a:ext cx="12727655" cy="2278894"/>
          </a:xfrm>
          <a:prstGeom prst="rect">
            <a:avLst/>
          </a:prstGeom>
        </p:spPr>
        <p:txBody>
          <a:bodyPr lIns="0" tIns="0" rIns="0" bIns="0" rtlCol="0" anchor="t">
            <a:spAutoFit/>
          </a:bodyPr>
          <a:lstStyle/>
          <a:p>
            <a:pPr algn="just">
              <a:lnSpc>
                <a:spcPts val="4479"/>
              </a:lnSpc>
            </a:pPr>
            <a:r>
              <a:rPr lang="en-US" sz="3199" b="1" dirty="0">
                <a:solidFill>
                  <a:srgbClr val="FF914D"/>
                </a:solidFill>
                <a:latin typeface="Poppins Bold"/>
                <a:ea typeface="Poppins Bold"/>
                <a:cs typeface="Poppins Bold"/>
                <a:sym typeface="Poppins Bold"/>
              </a:rPr>
              <a:t>•Lightness </a:t>
            </a:r>
            <a:r>
              <a:rPr lang="en-US" sz="3199" dirty="0">
                <a:solidFill>
                  <a:srgbClr val="000000"/>
                </a:solidFill>
                <a:latin typeface="Poppins"/>
                <a:ea typeface="Poppins"/>
                <a:cs typeface="Poppins"/>
                <a:sym typeface="Poppins"/>
              </a:rPr>
              <a:t>is also a percentage, 0% is black, 50% is neither light or dark, 100% is white.</a:t>
            </a:r>
          </a:p>
          <a:p>
            <a:pPr algn="just">
              <a:lnSpc>
                <a:spcPts val="4479"/>
              </a:lnSpc>
            </a:pPr>
            <a:endParaRPr lang="en-US" sz="3199" dirty="0">
              <a:solidFill>
                <a:srgbClr val="000000"/>
              </a:solidFill>
              <a:latin typeface="Poppins"/>
              <a:ea typeface="Poppins"/>
              <a:cs typeface="Poppins"/>
              <a:sym typeface="Poppins"/>
            </a:endParaRPr>
          </a:p>
          <a:p>
            <a:pPr algn="just">
              <a:lnSpc>
                <a:spcPts val="4479"/>
              </a:lnSpc>
            </a:pPr>
            <a:endParaRPr lang="en-US" sz="3199" dirty="0">
              <a:solidFill>
                <a:srgbClr val="000000"/>
              </a:solidFill>
              <a:latin typeface="Poppins"/>
              <a:ea typeface="Poppins"/>
              <a:cs typeface="Poppins"/>
              <a:sym typeface="Poppins"/>
            </a:endParaRPr>
          </a:p>
        </p:txBody>
      </p:sp>
      <p:sp>
        <p:nvSpPr>
          <p:cNvPr id="5" name="Freeform 5"/>
          <p:cNvSpPr/>
          <p:nvPr/>
        </p:nvSpPr>
        <p:spPr>
          <a:xfrm rot="5400000">
            <a:off x="-5438253" y="3004231"/>
            <a:ext cx="10478805" cy="4086734"/>
          </a:xfrm>
          <a:custGeom>
            <a:avLst/>
            <a:gdLst/>
            <a:ahLst/>
            <a:cxnLst/>
            <a:rect l="l" t="t" r="r" b="b"/>
            <a:pathLst>
              <a:path w="10478805" h="4086734">
                <a:moveTo>
                  <a:pt x="0" y="0"/>
                </a:moveTo>
                <a:lnTo>
                  <a:pt x="10478805" y="0"/>
                </a:lnTo>
                <a:lnTo>
                  <a:pt x="10478805" y="4086734"/>
                </a:lnTo>
                <a:lnTo>
                  <a:pt x="0" y="40867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a:off x="1028700" y="9280389"/>
            <a:ext cx="10029088" cy="3086100"/>
            <a:chOff x="0" y="0"/>
            <a:chExt cx="2641406" cy="812800"/>
          </a:xfrm>
        </p:grpSpPr>
        <p:sp>
          <p:nvSpPr>
            <p:cNvPr id="7" name="Freeform 7"/>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8" name="TextBox 8"/>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9" name="Group 9"/>
          <p:cNvGrpSpPr/>
          <p:nvPr/>
        </p:nvGrpSpPr>
        <p:grpSpPr>
          <a:xfrm>
            <a:off x="7230212" y="9280389"/>
            <a:ext cx="10029088" cy="3086100"/>
            <a:chOff x="0" y="0"/>
            <a:chExt cx="2641406" cy="812800"/>
          </a:xfrm>
        </p:grpSpPr>
        <p:sp>
          <p:nvSpPr>
            <p:cNvPr id="10" name="Freeform 10"/>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1" name="TextBox 11"/>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2" name="Group 12"/>
          <p:cNvGrpSpPr/>
          <p:nvPr/>
        </p:nvGrpSpPr>
        <p:grpSpPr>
          <a:xfrm>
            <a:off x="1437469" y="9280389"/>
            <a:ext cx="15413063" cy="3086100"/>
            <a:chOff x="0" y="0"/>
            <a:chExt cx="4059408" cy="812800"/>
          </a:xfrm>
        </p:grpSpPr>
        <p:sp>
          <p:nvSpPr>
            <p:cNvPr id="13" name="Freeform 13"/>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14" name="TextBox 14"/>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grpSp>
        <p:nvGrpSpPr>
          <p:cNvPr id="15" name="Group 15"/>
          <p:cNvGrpSpPr/>
          <p:nvPr/>
        </p:nvGrpSpPr>
        <p:grpSpPr>
          <a:xfrm>
            <a:off x="1028700" y="-2003052"/>
            <a:ext cx="10029088" cy="3086100"/>
            <a:chOff x="0" y="0"/>
            <a:chExt cx="2641406" cy="812800"/>
          </a:xfrm>
        </p:grpSpPr>
        <p:sp>
          <p:nvSpPr>
            <p:cNvPr id="16" name="Freeform 16"/>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17" name="TextBox 17"/>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8" name="Group 18"/>
          <p:cNvGrpSpPr/>
          <p:nvPr/>
        </p:nvGrpSpPr>
        <p:grpSpPr>
          <a:xfrm>
            <a:off x="7230212" y="-2003052"/>
            <a:ext cx="10029088" cy="3086100"/>
            <a:chOff x="0" y="0"/>
            <a:chExt cx="2641406" cy="812800"/>
          </a:xfrm>
        </p:grpSpPr>
        <p:sp>
          <p:nvSpPr>
            <p:cNvPr id="19" name="Freeform 19"/>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20" name="TextBox 20"/>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21" name="Group 21"/>
          <p:cNvGrpSpPr/>
          <p:nvPr/>
        </p:nvGrpSpPr>
        <p:grpSpPr>
          <a:xfrm>
            <a:off x="1437469" y="-2003052"/>
            <a:ext cx="15413063" cy="3086100"/>
            <a:chOff x="0" y="0"/>
            <a:chExt cx="4059408" cy="812800"/>
          </a:xfrm>
        </p:grpSpPr>
        <p:sp>
          <p:nvSpPr>
            <p:cNvPr id="22" name="Freeform 22"/>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23" name="TextBox 23"/>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sp>
        <p:nvSpPr>
          <p:cNvPr id="24" name="TextBox 24"/>
          <p:cNvSpPr txBox="1"/>
          <p:nvPr/>
        </p:nvSpPr>
        <p:spPr>
          <a:xfrm>
            <a:off x="1844517" y="1636895"/>
            <a:ext cx="12515477" cy="905510"/>
          </a:xfrm>
          <a:prstGeom prst="rect">
            <a:avLst/>
          </a:prstGeom>
        </p:spPr>
        <p:txBody>
          <a:bodyPr lIns="0" tIns="0" rIns="0" bIns="0" rtlCol="0" anchor="t">
            <a:spAutoFit/>
          </a:bodyPr>
          <a:lstStyle/>
          <a:p>
            <a:pPr algn="l">
              <a:lnSpc>
                <a:spcPts val="6399"/>
              </a:lnSpc>
            </a:pPr>
            <a:r>
              <a:rPr lang="en-US" sz="6399" b="1">
                <a:solidFill>
                  <a:srgbClr val="1D117F"/>
                </a:solidFill>
                <a:latin typeface="Poppins Bold"/>
                <a:ea typeface="Poppins Bold"/>
                <a:cs typeface="Poppins Bold"/>
                <a:sym typeface="Poppins Bold"/>
              </a:rPr>
              <a:t>HSL Value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899569" y="4554963"/>
            <a:ext cx="1198195" cy="970538"/>
          </a:xfrm>
          <a:custGeom>
            <a:avLst/>
            <a:gdLst/>
            <a:ahLst/>
            <a:cxnLst/>
            <a:rect l="l" t="t" r="r" b="b"/>
            <a:pathLst>
              <a:path w="1198195" h="970538">
                <a:moveTo>
                  <a:pt x="0" y="0"/>
                </a:moveTo>
                <a:lnTo>
                  <a:pt x="1198194" y="0"/>
                </a:lnTo>
                <a:lnTo>
                  <a:pt x="1198194" y="970538"/>
                </a:lnTo>
                <a:lnTo>
                  <a:pt x="0" y="97053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p:cNvSpPr/>
          <p:nvPr/>
        </p:nvSpPr>
        <p:spPr>
          <a:xfrm rot="5400000" flipV="1">
            <a:off x="12965612" y="3004231"/>
            <a:ext cx="10478805" cy="4086734"/>
          </a:xfrm>
          <a:custGeom>
            <a:avLst/>
            <a:gdLst/>
            <a:ahLst/>
            <a:cxnLst/>
            <a:rect l="l" t="t" r="r" b="b"/>
            <a:pathLst>
              <a:path w="10478805" h="4086734">
                <a:moveTo>
                  <a:pt x="0" y="4086734"/>
                </a:moveTo>
                <a:lnTo>
                  <a:pt x="10478805" y="4086734"/>
                </a:lnTo>
                <a:lnTo>
                  <a:pt x="10478805" y="0"/>
                </a:lnTo>
                <a:lnTo>
                  <a:pt x="0" y="0"/>
                </a:lnTo>
                <a:lnTo>
                  <a:pt x="0" y="4086734"/>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rot="5400000">
            <a:off x="-5438253" y="3004231"/>
            <a:ext cx="10478805" cy="4086734"/>
          </a:xfrm>
          <a:custGeom>
            <a:avLst/>
            <a:gdLst/>
            <a:ahLst/>
            <a:cxnLst/>
            <a:rect l="l" t="t" r="r" b="b"/>
            <a:pathLst>
              <a:path w="10478805" h="4086734">
                <a:moveTo>
                  <a:pt x="0" y="0"/>
                </a:moveTo>
                <a:lnTo>
                  <a:pt x="10478805" y="0"/>
                </a:lnTo>
                <a:lnTo>
                  <a:pt x="10478805" y="4086734"/>
                </a:lnTo>
                <a:lnTo>
                  <a:pt x="0" y="40867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1028700" y="9280389"/>
            <a:ext cx="10029088" cy="3086100"/>
            <a:chOff x="0" y="0"/>
            <a:chExt cx="2641406" cy="812800"/>
          </a:xfrm>
        </p:grpSpPr>
        <p:sp>
          <p:nvSpPr>
            <p:cNvPr id="6" name="Freeform 6"/>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7" name="TextBox 7"/>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8" name="Group 8"/>
          <p:cNvGrpSpPr/>
          <p:nvPr/>
        </p:nvGrpSpPr>
        <p:grpSpPr>
          <a:xfrm>
            <a:off x="7230212" y="9280389"/>
            <a:ext cx="10029088" cy="3086100"/>
            <a:chOff x="0" y="0"/>
            <a:chExt cx="2641406" cy="812800"/>
          </a:xfrm>
        </p:grpSpPr>
        <p:sp>
          <p:nvSpPr>
            <p:cNvPr id="9" name="Freeform 9"/>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0" name="TextBox 10"/>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1" name="Group 11"/>
          <p:cNvGrpSpPr/>
          <p:nvPr/>
        </p:nvGrpSpPr>
        <p:grpSpPr>
          <a:xfrm>
            <a:off x="1437469" y="9280389"/>
            <a:ext cx="15413063" cy="3086100"/>
            <a:chOff x="0" y="0"/>
            <a:chExt cx="4059408" cy="812800"/>
          </a:xfrm>
        </p:grpSpPr>
        <p:sp>
          <p:nvSpPr>
            <p:cNvPr id="12" name="Freeform 12"/>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13" name="TextBox 13"/>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grpSp>
        <p:nvGrpSpPr>
          <p:cNvPr id="14" name="Group 14"/>
          <p:cNvGrpSpPr/>
          <p:nvPr/>
        </p:nvGrpSpPr>
        <p:grpSpPr>
          <a:xfrm>
            <a:off x="1028700" y="-2003052"/>
            <a:ext cx="10029088" cy="3086100"/>
            <a:chOff x="0" y="0"/>
            <a:chExt cx="2641406" cy="812800"/>
          </a:xfrm>
        </p:grpSpPr>
        <p:sp>
          <p:nvSpPr>
            <p:cNvPr id="15" name="Freeform 15"/>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16" name="TextBox 16"/>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7" name="Group 17"/>
          <p:cNvGrpSpPr/>
          <p:nvPr/>
        </p:nvGrpSpPr>
        <p:grpSpPr>
          <a:xfrm>
            <a:off x="7230212" y="-2003052"/>
            <a:ext cx="10029088" cy="3086100"/>
            <a:chOff x="0" y="0"/>
            <a:chExt cx="2641406" cy="812800"/>
          </a:xfrm>
        </p:grpSpPr>
        <p:sp>
          <p:nvSpPr>
            <p:cNvPr id="18" name="Freeform 18"/>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9" name="TextBox 19"/>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20" name="Group 20"/>
          <p:cNvGrpSpPr/>
          <p:nvPr/>
        </p:nvGrpSpPr>
        <p:grpSpPr>
          <a:xfrm>
            <a:off x="1437469" y="-2003052"/>
            <a:ext cx="15413063" cy="3086100"/>
            <a:chOff x="0" y="0"/>
            <a:chExt cx="4059408" cy="812800"/>
          </a:xfrm>
        </p:grpSpPr>
        <p:sp>
          <p:nvSpPr>
            <p:cNvPr id="21" name="Freeform 21"/>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22" name="TextBox 22"/>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sp>
        <p:nvSpPr>
          <p:cNvPr id="23" name="Freeform 23"/>
          <p:cNvSpPr/>
          <p:nvPr/>
        </p:nvSpPr>
        <p:spPr>
          <a:xfrm>
            <a:off x="1985434" y="2823142"/>
            <a:ext cx="14317131" cy="5404717"/>
          </a:xfrm>
          <a:custGeom>
            <a:avLst/>
            <a:gdLst/>
            <a:ahLst/>
            <a:cxnLst/>
            <a:rect l="l" t="t" r="r" b="b"/>
            <a:pathLst>
              <a:path w="14317131" h="5404717">
                <a:moveTo>
                  <a:pt x="0" y="0"/>
                </a:moveTo>
                <a:lnTo>
                  <a:pt x="14317132" y="0"/>
                </a:lnTo>
                <a:lnTo>
                  <a:pt x="14317132" y="5404717"/>
                </a:lnTo>
                <a:lnTo>
                  <a:pt x="0" y="5404717"/>
                </a:lnTo>
                <a:lnTo>
                  <a:pt x="0" y="0"/>
                </a:lnTo>
                <a:close/>
              </a:path>
            </a:pathLst>
          </a:custGeom>
          <a:blipFill>
            <a:blip r:embed="rId7"/>
            <a:stretch>
              <a:fillRect/>
            </a:stretch>
          </a:blipFill>
        </p:spPr>
      </p:sp>
      <p:sp>
        <p:nvSpPr>
          <p:cNvPr id="24" name="TextBox 24"/>
          <p:cNvSpPr txBox="1"/>
          <p:nvPr/>
        </p:nvSpPr>
        <p:spPr>
          <a:xfrm>
            <a:off x="1844517" y="1636895"/>
            <a:ext cx="12515477" cy="905510"/>
          </a:xfrm>
          <a:prstGeom prst="rect">
            <a:avLst/>
          </a:prstGeom>
        </p:spPr>
        <p:txBody>
          <a:bodyPr lIns="0" tIns="0" rIns="0" bIns="0" rtlCol="0" anchor="t">
            <a:spAutoFit/>
          </a:bodyPr>
          <a:lstStyle/>
          <a:p>
            <a:pPr algn="l">
              <a:lnSpc>
                <a:spcPts val="6399"/>
              </a:lnSpc>
            </a:pPr>
            <a:r>
              <a:rPr lang="en-US" sz="6399" b="1">
                <a:solidFill>
                  <a:srgbClr val="1D117F"/>
                </a:solidFill>
                <a:latin typeface="Poppins Bold"/>
                <a:ea typeface="Poppins Bold"/>
                <a:cs typeface="Poppins Bold"/>
                <a:sym typeface="Poppins Bold"/>
              </a:rPr>
              <a:t>HSL Value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899569" y="4554963"/>
            <a:ext cx="1198195" cy="970538"/>
          </a:xfrm>
          <a:custGeom>
            <a:avLst/>
            <a:gdLst/>
            <a:ahLst/>
            <a:cxnLst/>
            <a:rect l="l" t="t" r="r" b="b"/>
            <a:pathLst>
              <a:path w="1198195" h="970538">
                <a:moveTo>
                  <a:pt x="0" y="0"/>
                </a:moveTo>
                <a:lnTo>
                  <a:pt x="1198194" y="0"/>
                </a:lnTo>
                <a:lnTo>
                  <a:pt x="1198194" y="970538"/>
                </a:lnTo>
                <a:lnTo>
                  <a:pt x="0" y="97053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p:cNvSpPr/>
          <p:nvPr/>
        </p:nvSpPr>
        <p:spPr>
          <a:xfrm rot="5400000" flipV="1">
            <a:off x="12965612" y="3004231"/>
            <a:ext cx="10478805" cy="4086734"/>
          </a:xfrm>
          <a:custGeom>
            <a:avLst/>
            <a:gdLst/>
            <a:ahLst/>
            <a:cxnLst/>
            <a:rect l="l" t="t" r="r" b="b"/>
            <a:pathLst>
              <a:path w="10478805" h="4086734">
                <a:moveTo>
                  <a:pt x="0" y="4086734"/>
                </a:moveTo>
                <a:lnTo>
                  <a:pt x="10478805" y="4086734"/>
                </a:lnTo>
                <a:lnTo>
                  <a:pt x="10478805" y="0"/>
                </a:lnTo>
                <a:lnTo>
                  <a:pt x="0" y="0"/>
                </a:lnTo>
                <a:lnTo>
                  <a:pt x="0" y="4086734"/>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rot="5400000">
            <a:off x="-5438253" y="3004231"/>
            <a:ext cx="10478805" cy="4086734"/>
          </a:xfrm>
          <a:custGeom>
            <a:avLst/>
            <a:gdLst/>
            <a:ahLst/>
            <a:cxnLst/>
            <a:rect l="l" t="t" r="r" b="b"/>
            <a:pathLst>
              <a:path w="10478805" h="4086734">
                <a:moveTo>
                  <a:pt x="0" y="0"/>
                </a:moveTo>
                <a:lnTo>
                  <a:pt x="10478805" y="0"/>
                </a:lnTo>
                <a:lnTo>
                  <a:pt x="10478805" y="4086734"/>
                </a:lnTo>
                <a:lnTo>
                  <a:pt x="0" y="40867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1028700" y="9280389"/>
            <a:ext cx="10029088" cy="3086100"/>
            <a:chOff x="0" y="0"/>
            <a:chExt cx="2641406" cy="812800"/>
          </a:xfrm>
        </p:grpSpPr>
        <p:sp>
          <p:nvSpPr>
            <p:cNvPr id="6" name="Freeform 6"/>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7" name="TextBox 7"/>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8" name="Group 8"/>
          <p:cNvGrpSpPr/>
          <p:nvPr/>
        </p:nvGrpSpPr>
        <p:grpSpPr>
          <a:xfrm>
            <a:off x="7230212" y="9280389"/>
            <a:ext cx="10029088" cy="3086100"/>
            <a:chOff x="0" y="0"/>
            <a:chExt cx="2641406" cy="812800"/>
          </a:xfrm>
        </p:grpSpPr>
        <p:sp>
          <p:nvSpPr>
            <p:cNvPr id="9" name="Freeform 9"/>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0" name="TextBox 10"/>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1" name="Group 11"/>
          <p:cNvGrpSpPr/>
          <p:nvPr/>
        </p:nvGrpSpPr>
        <p:grpSpPr>
          <a:xfrm>
            <a:off x="1437469" y="9280389"/>
            <a:ext cx="15413063" cy="3086100"/>
            <a:chOff x="0" y="0"/>
            <a:chExt cx="4059408" cy="812800"/>
          </a:xfrm>
        </p:grpSpPr>
        <p:sp>
          <p:nvSpPr>
            <p:cNvPr id="12" name="Freeform 12"/>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13" name="TextBox 13"/>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grpSp>
        <p:nvGrpSpPr>
          <p:cNvPr id="14" name="Group 14"/>
          <p:cNvGrpSpPr/>
          <p:nvPr/>
        </p:nvGrpSpPr>
        <p:grpSpPr>
          <a:xfrm>
            <a:off x="1028700" y="-2003052"/>
            <a:ext cx="10029088" cy="3086100"/>
            <a:chOff x="0" y="0"/>
            <a:chExt cx="2641406" cy="812800"/>
          </a:xfrm>
        </p:grpSpPr>
        <p:sp>
          <p:nvSpPr>
            <p:cNvPr id="15" name="Freeform 15"/>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16" name="TextBox 16"/>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7" name="Group 17"/>
          <p:cNvGrpSpPr/>
          <p:nvPr/>
        </p:nvGrpSpPr>
        <p:grpSpPr>
          <a:xfrm>
            <a:off x="7230212" y="-2003052"/>
            <a:ext cx="10029088" cy="3086100"/>
            <a:chOff x="0" y="0"/>
            <a:chExt cx="2641406" cy="812800"/>
          </a:xfrm>
        </p:grpSpPr>
        <p:sp>
          <p:nvSpPr>
            <p:cNvPr id="18" name="Freeform 18"/>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9" name="TextBox 19"/>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20" name="Group 20"/>
          <p:cNvGrpSpPr/>
          <p:nvPr/>
        </p:nvGrpSpPr>
        <p:grpSpPr>
          <a:xfrm>
            <a:off x="1437469" y="-2003052"/>
            <a:ext cx="15413063" cy="3086100"/>
            <a:chOff x="0" y="0"/>
            <a:chExt cx="4059408" cy="812800"/>
          </a:xfrm>
        </p:grpSpPr>
        <p:sp>
          <p:nvSpPr>
            <p:cNvPr id="21" name="Freeform 21"/>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22" name="TextBox 22"/>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sp>
        <p:nvSpPr>
          <p:cNvPr id="23" name="Freeform 23"/>
          <p:cNvSpPr/>
          <p:nvPr/>
        </p:nvSpPr>
        <p:spPr>
          <a:xfrm>
            <a:off x="1844517" y="3140441"/>
            <a:ext cx="14317131" cy="5225753"/>
          </a:xfrm>
          <a:custGeom>
            <a:avLst/>
            <a:gdLst/>
            <a:ahLst/>
            <a:cxnLst/>
            <a:rect l="l" t="t" r="r" b="b"/>
            <a:pathLst>
              <a:path w="14317131" h="5225753">
                <a:moveTo>
                  <a:pt x="0" y="0"/>
                </a:moveTo>
                <a:lnTo>
                  <a:pt x="14317131" y="0"/>
                </a:lnTo>
                <a:lnTo>
                  <a:pt x="14317131" y="5225753"/>
                </a:lnTo>
                <a:lnTo>
                  <a:pt x="0" y="5225753"/>
                </a:lnTo>
                <a:lnTo>
                  <a:pt x="0" y="0"/>
                </a:lnTo>
                <a:close/>
              </a:path>
            </a:pathLst>
          </a:custGeom>
          <a:blipFill>
            <a:blip r:embed="rId7"/>
            <a:stretch>
              <a:fillRect/>
            </a:stretch>
          </a:blipFill>
        </p:spPr>
      </p:sp>
      <p:sp>
        <p:nvSpPr>
          <p:cNvPr id="24" name="TextBox 24"/>
          <p:cNvSpPr txBox="1"/>
          <p:nvPr/>
        </p:nvSpPr>
        <p:spPr>
          <a:xfrm>
            <a:off x="1844517" y="1636895"/>
            <a:ext cx="12515477" cy="905510"/>
          </a:xfrm>
          <a:prstGeom prst="rect">
            <a:avLst/>
          </a:prstGeom>
        </p:spPr>
        <p:txBody>
          <a:bodyPr lIns="0" tIns="0" rIns="0" bIns="0" rtlCol="0" anchor="t">
            <a:spAutoFit/>
          </a:bodyPr>
          <a:lstStyle/>
          <a:p>
            <a:pPr algn="l">
              <a:lnSpc>
                <a:spcPts val="6399"/>
              </a:lnSpc>
            </a:pPr>
            <a:r>
              <a:rPr lang="en-US" sz="6399" b="1">
                <a:solidFill>
                  <a:srgbClr val="1D117F"/>
                </a:solidFill>
                <a:latin typeface="Poppins Bold"/>
                <a:ea typeface="Poppins Bold"/>
                <a:cs typeface="Poppins Bold"/>
                <a:sym typeface="Poppins Bold"/>
              </a:rPr>
              <a:t>HSL Saturation Effect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899569" y="4554963"/>
            <a:ext cx="1198195" cy="970538"/>
          </a:xfrm>
          <a:custGeom>
            <a:avLst/>
            <a:gdLst/>
            <a:ahLst/>
            <a:cxnLst/>
            <a:rect l="l" t="t" r="r" b="b"/>
            <a:pathLst>
              <a:path w="1198195" h="970538">
                <a:moveTo>
                  <a:pt x="0" y="0"/>
                </a:moveTo>
                <a:lnTo>
                  <a:pt x="1198194" y="0"/>
                </a:lnTo>
                <a:lnTo>
                  <a:pt x="1198194" y="970538"/>
                </a:lnTo>
                <a:lnTo>
                  <a:pt x="0" y="97053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p:cNvSpPr/>
          <p:nvPr/>
        </p:nvSpPr>
        <p:spPr>
          <a:xfrm rot="5400000" flipV="1">
            <a:off x="12965612" y="3004231"/>
            <a:ext cx="10478805" cy="4086734"/>
          </a:xfrm>
          <a:custGeom>
            <a:avLst/>
            <a:gdLst/>
            <a:ahLst/>
            <a:cxnLst/>
            <a:rect l="l" t="t" r="r" b="b"/>
            <a:pathLst>
              <a:path w="10478805" h="4086734">
                <a:moveTo>
                  <a:pt x="0" y="4086734"/>
                </a:moveTo>
                <a:lnTo>
                  <a:pt x="10478805" y="4086734"/>
                </a:lnTo>
                <a:lnTo>
                  <a:pt x="10478805" y="0"/>
                </a:lnTo>
                <a:lnTo>
                  <a:pt x="0" y="0"/>
                </a:lnTo>
                <a:lnTo>
                  <a:pt x="0" y="4086734"/>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rot="5400000">
            <a:off x="-5438253" y="3004231"/>
            <a:ext cx="10478805" cy="4086734"/>
          </a:xfrm>
          <a:custGeom>
            <a:avLst/>
            <a:gdLst/>
            <a:ahLst/>
            <a:cxnLst/>
            <a:rect l="l" t="t" r="r" b="b"/>
            <a:pathLst>
              <a:path w="10478805" h="4086734">
                <a:moveTo>
                  <a:pt x="0" y="0"/>
                </a:moveTo>
                <a:lnTo>
                  <a:pt x="10478805" y="0"/>
                </a:lnTo>
                <a:lnTo>
                  <a:pt x="10478805" y="4086734"/>
                </a:lnTo>
                <a:lnTo>
                  <a:pt x="0" y="40867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1028700" y="9280389"/>
            <a:ext cx="10029088" cy="3086100"/>
            <a:chOff x="0" y="0"/>
            <a:chExt cx="2641406" cy="812800"/>
          </a:xfrm>
        </p:grpSpPr>
        <p:sp>
          <p:nvSpPr>
            <p:cNvPr id="6" name="Freeform 6"/>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7" name="TextBox 7"/>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8" name="Group 8"/>
          <p:cNvGrpSpPr/>
          <p:nvPr/>
        </p:nvGrpSpPr>
        <p:grpSpPr>
          <a:xfrm>
            <a:off x="7230212" y="9280389"/>
            <a:ext cx="10029088" cy="3086100"/>
            <a:chOff x="0" y="0"/>
            <a:chExt cx="2641406" cy="812800"/>
          </a:xfrm>
        </p:grpSpPr>
        <p:sp>
          <p:nvSpPr>
            <p:cNvPr id="9" name="Freeform 9"/>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0" name="TextBox 10"/>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1" name="Group 11"/>
          <p:cNvGrpSpPr/>
          <p:nvPr/>
        </p:nvGrpSpPr>
        <p:grpSpPr>
          <a:xfrm>
            <a:off x="1437469" y="9280389"/>
            <a:ext cx="15413063" cy="3086100"/>
            <a:chOff x="0" y="0"/>
            <a:chExt cx="4059408" cy="812800"/>
          </a:xfrm>
        </p:grpSpPr>
        <p:sp>
          <p:nvSpPr>
            <p:cNvPr id="12" name="Freeform 12"/>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13" name="TextBox 13"/>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grpSp>
        <p:nvGrpSpPr>
          <p:cNvPr id="14" name="Group 14"/>
          <p:cNvGrpSpPr/>
          <p:nvPr/>
        </p:nvGrpSpPr>
        <p:grpSpPr>
          <a:xfrm>
            <a:off x="1028700" y="-2003052"/>
            <a:ext cx="10029088" cy="3086100"/>
            <a:chOff x="0" y="0"/>
            <a:chExt cx="2641406" cy="812800"/>
          </a:xfrm>
        </p:grpSpPr>
        <p:sp>
          <p:nvSpPr>
            <p:cNvPr id="15" name="Freeform 15"/>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16" name="TextBox 16"/>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7" name="Group 17"/>
          <p:cNvGrpSpPr/>
          <p:nvPr/>
        </p:nvGrpSpPr>
        <p:grpSpPr>
          <a:xfrm>
            <a:off x="7230212" y="-2003052"/>
            <a:ext cx="10029088" cy="3086100"/>
            <a:chOff x="0" y="0"/>
            <a:chExt cx="2641406" cy="812800"/>
          </a:xfrm>
        </p:grpSpPr>
        <p:sp>
          <p:nvSpPr>
            <p:cNvPr id="18" name="Freeform 18"/>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9" name="TextBox 19"/>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20" name="Group 20"/>
          <p:cNvGrpSpPr/>
          <p:nvPr/>
        </p:nvGrpSpPr>
        <p:grpSpPr>
          <a:xfrm>
            <a:off x="1437469" y="-2003052"/>
            <a:ext cx="15413063" cy="3086100"/>
            <a:chOff x="0" y="0"/>
            <a:chExt cx="4059408" cy="812800"/>
          </a:xfrm>
        </p:grpSpPr>
        <p:sp>
          <p:nvSpPr>
            <p:cNvPr id="21" name="Freeform 21"/>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22" name="TextBox 22"/>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sp>
        <p:nvSpPr>
          <p:cNvPr id="23" name="Freeform 23"/>
          <p:cNvSpPr/>
          <p:nvPr/>
        </p:nvSpPr>
        <p:spPr>
          <a:xfrm>
            <a:off x="1844517" y="3073957"/>
            <a:ext cx="14317131" cy="5243649"/>
          </a:xfrm>
          <a:custGeom>
            <a:avLst/>
            <a:gdLst/>
            <a:ahLst/>
            <a:cxnLst/>
            <a:rect l="l" t="t" r="r" b="b"/>
            <a:pathLst>
              <a:path w="14317131" h="5243649">
                <a:moveTo>
                  <a:pt x="0" y="0"/>
                </a:moveTo>
                <a:lnTo>
                  <a:pt x="14317131" y="0"/>
                </a:lnTo>
                <a:lnTo>
                  <a:pt x="14317131" y="5243649"/>
                </a:lnTo>
                <a:lnTo>
                  <a:pt x="0" y="5243649"/>
                </a:lnTo>
                <a:lnTo>
                  <a:pt x="0" y="0"/>
                </a:lnTo>
                <a:close/>
              </a:path>
            </a:pathLst>
          </a:custGeom>
          <a:blipFill>
            <a:blip r:embed="rId7"/>
            <a:stretch>
              <a:fillRect/>
            </a:stretch>
          </a:blipFill>
        </p:spPr>
      </p:sp>
      <p:sp>
        <p:nvSpPr>
          <p:cNvPr id="24" name="TextBox 24"/>
          <p:cNvSpPr txBox="1"/>
          <p:nvPr/>
        </p:nvSpPr>
        <p:spPr>
          <a:xfrm>
            <a:off x="1844517" y="1636895"/>
            <a:ext cx="12515477" cy="905510"/>
          </a:xfrm>
          <a:prstGeom prst="rect">
            <a:avLst/>
          </a:prstGeom>
        </p:spPr>
        <p:txBody>
          <a:bodyPr lIns="0" tIns="0" rIns="0" bIns="0" rtlCol="0" anchor="t">
            <a:spAutoFit/>
          </a:bodyPr>
          <a:lstStyle/>
          <a:p>
            <a:pPr algn="l">
              <a:lnSpc>
                <a:spcPts val="6399"/>
              </a:lnSpc>
            </a:pPr>
            <a:r>
              <a:rPr lang="en-US" sz="6399" b="1">
                <a:solidFill>
                  <a:srgbClr val="1D117F"/>
                </a:solidFill>
                <a:latin typeface="Poppins Bold"/>
                <a:ea typeface="Poppins Bold"/>
                <a:cs typeface="Poppins Bold"/>
                <a:sym typeface="Poppins Bold"/>
              </a:rPr>
              <a:t>HSL Lightness Effect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5438253" y="3004231"/>
            <a:ext cx="10478805" cy="4086734"/>
          </a:xfrm>
          <a:custGeom>
            <a:avLst/>
            <a:gdLst/>
            <a:ahLst/>
            <a:cxnLst/>
            <a:rect l="l" t="t" r="r" b="b"/>
            <a:pathLst>
              <a:path w="10478805" h="4086734">
                <a:moveTo>
                  <a:pt x="0" y="0"/>
                </a:moveTo>
                <a:lnTo>
                  <a:pt x="10478805" y="0"/>
                </a:lnTo>
                <a:lnTo>
                  <a:pt x="10478805" y="4086734"/>
                </a:lnTo>
                <a:lnTo>
                  <a:pt x="0" y="40867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flipV="1">
            <a:off x="12965612" y="3004231"/>
            <a:ext cx="10478805" cy="4086734"/>
          </a:xfrm>
          <a:custGeom>
            <a:avLst/>
            <a:gdLst/>
            <a:ahLst/>
            <a:cxnLst/>
            <a:rect l="l" t="t" r="r" b="b"/>
            <a:pathLst>
              <a:path w="10478805" h="4086734">
                <a:moveTo>
                  <a:pt x="0" y="4086734"/>
                </a:moveTo>
                <a:lnTo>
                  <a:pt x="10478805" y="4086734"/>
                </a:lnTo>
                <a:lnTo>
                  <a:pt x="10478805" y="0"/>
                </a:lnTo>
                <a:lnTo>
                  <a:pt x="0" y="0"/>
                </a:lnTo>
                <a:lnTo>
                  <a:pt x="0" y="4086734"/>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028700" y="-2003052"/>
            <a:ext cx="10029088" cy="3086100"/>
            <a:chOff x="0" y="0"/>
            <a:chExt cx="2641406" cy="812800"/>
          </a:xfrm>
        </p:grpSpPr>
        <p:sp>
          <p:nvSpPr>
            <p:cNvPr id="5" name="Freeform 5"/>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6" name="TextBox 6"/>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7" name="Group 7"/>
          <p:cNvGrpSpPr/>
          <p:nvPr/>
        </p:nvGrpSpPr>
        <p:grpSpPr>
          <a:xfrm>
            <a:off x="7230212" y="-2003052"/>
            <a:ext cx="10029088" cy="3086100"/>
            <a:chOff x="0" y="0"/>
            <a:chExt cx="2641406" cy="812800"/>
          </a:xfrm>
        </p:grpSpPr>
        <p:sp>
          <p:nvSpPr>
            <p:cNvPr id="8" name="Freeform 8"/>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9" name="TextBox 9"/>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0" name="Group 10"/>
          <p:cNvGrpSpPr/>
          <p:nvPr/>
        </p:nvGrpSpPr>
        <p:grpSpPr>
          <a:xfrm>
            <a:off x="1437469" y="-2003052"/>
            <a:ext cx="15413063" cy="3086100"/>
            <a:chOff x="0" y="0"/>
            <a:chExt cx="4059408" cy="812800"/>
          </a:xfrm>
        </p:grpSpPr>
        <p:sp>
          <p:nvSpPr>
            <p:cNvPr id="11" name="Freeform 11"/>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12" name="TextBox 12"/>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grpSp>
        <p:nvGrpSpPr>
          <p:cNvPr id="13" name="Group 13"/>
          <p:cNvGrpSpPr/>
          <p:nvPr/>
        </p:nvGrpSpPr>
        <p:grpSpPr>
          <a:xfrm>
            <a:off x="6003407" y="3390933"/>
            <a:ext cx="1444408" cy="1444408"/>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EFE"/>
            </a:solidFill>
          </p:spPr>
        </p:sp>
        <p:sp>
          <p:nvSpPr>
            <p:cNvPr id="15" name="TextBox 15"/>
            <p:cNvSpPr txBox="1"/>
            <p:nvPr/>
          </p:nvSpPr>
          <p:spPr>
            <a:xfrm>
              <a:off x="76200" y="0"/>
              <a:ext cx="660400" cy="736600"/>
            </a:xfrm>
            <a:prstGeom prst="rect">
              <a:avLst/>
            </a:prstGeom>
          </p:spPr>
          <p:txBody>
            <a:bodyPr lIns="50800" tIns="50800" rIns="50800" bIns="50800" rtlCol="0" anchor="ctr"/>
            <a:lstStyle/>
            <a:p>
              <a:pPr algn="ctr">
                <a:lnSpc>
                  <a:spcPts val="3500"/>
                </a:lnSpc>
              </a:pPr>
              <a:endParaRPr/>
            </a:p>
          </p:txBody>
        </p:sp>
      </p:grpSp>
      <p:grpSp>
        <p:nvGrpSpPr>
          <p:cNvPr id="16" name="Group 16"/>
          <p:cNvGrpSpPr/>
          <p:nvPr/>
        </p:nvGrpSpPr>
        <p:grpSpPr>
          <a:xfrm>
            <a:off x="10530392" y="3390933"/>
            <a:ext cx="1444408" cy="144440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EFE"/>
            </a:solidFill>
          </p:spPr>
        </p:sp>
        <p:sp>
          <p:nvSpPr>
            <p:cNvPr id="18" name="TextBox 18"/>
            <p:cNvSpPr txBox="1"/>
            <p:nvPr/>
          </p:nvSpPr>
          <p:spPr>
            <a:xfrm>
              <a:off x="76200" y="0"/>
              <a:ext cx="660400" cy="736600"/>
            </a:xfrm>
            <a:prstGeom prst="rect">
              <a:avLst/>
            </a:prstGeom>
          </p:spPr>
          <p:txBody>
            <a:bodyPr lIns="50800" tIns="50800" rIns="50800" bIns="50800" rtlCol="0" anchor="ctr"/>
            <a:lstStyle/>
            <a:p>
              <a:pPr algn="ctr">
                <a:lnSpc>
                  <a:spcPts val="3500"/>
                </a:lnSpc>
              </a:pPr>
              <a:endParaRPr/>
            </a:p>
          </p:txBody>
        </p:sp>
      </p:grpSp>
      <p:grpSp>
        <p:nvGrpSpPr>
          <p:cNvPr id="19" name="Group 19"/>
          <p:cNvGrpSpPr/>
          <p:nvPr/>
        </p:nvGrpSpPr>
        <p:grpSpPr>
          <a:xfrm>
            <a:off x="6242967" y="3630493"/>
            <a:ext cx="965287" cy="965287"/>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34CC4"/>
            </a:solidFill>
          </p:spPr>
        </p:sp>
        <p:sp>
          <p:nvSpPr>
            <p:cNvPr id="21" name="TextBox 21"/>
            <p:cNvSpPr txBox="1"/>
            <p:nvPr/>
          </p:nvSpPr>
          <p:spPr>
            <a:xfrm>
              <a:off x="76200" y="0"/>
              <a:ext cx="660400" cy="736600"/>
            </a:xfrm>
            <a:prstGeom prst="rect">
              <a:avLst/>
            </a:prstGeom>
          </p:spPr>
          <p:txBody>
            <a:bodyPr lIns="50800" tIns="50800" rIns="50800" bIns="50800" rtlCol="0" anchor="ctr"/>
            <a:lstStyle/>
            <a:p>
              <a:pPr algn="ctr">
                <a:lnSpc>
                  <a:spcPts val="3500"/>
                </a:lnSpc>
              </a:pPr>
              <a:endParaRPr/>
            </a:p>
          </p:txBody>
        </p:sp>
      </p:grpSp>
      <p:grpSp>
        <p:nvGrpSpPr>
          <p:cNvPr id="22" name="Group 22"/>
          <p:cNvGrpSpPr/>
          <p:nvPr/>
        </p:nvGrpSpPr>
        <p:grpSpPr>
          <a:xfrm>
            <a:off x="10769952" y="3630493"/>
            <a:ext cx="965287" cy="965287"/>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34CC4"/>
            </a:solidFill>
          </p:spPr>
        </p:sp>
        <p:sp>
          <p:nvSpPr>
            <p:cNvPr id="24" name="TextBox 24"/>
            <p:cNvSpPr txBox="1"/>
            <p:nvPr/>
          </p:nvSpPr>
          <p:spPr>
            <a:xfrm>
              <a:off x="76200" y="0"/>
              <a:ext cx="660400" cy="736600"/>
            </a:xfrm>
            <a:prstGeom prst="rect">
              <a:avLst/>
            </a:prstGeom>
          </p:spPr>
          <p:txBody>
            <a:bodyPr lIns="50800" tIns="50800" rIns="50800" bIns="50800" rtlCol="0" anchor="ctr"/>
            <a:lstStyle/>
            <a:p>
              <a:pPr algn="ctr">
                <a:lnSpc>
                  <a:spcPts val="3500"/>
                </a:lnSpc>
              </a:pPr>
              <a:endParaRPr/>
            </a:p>
          </p:txBody>
        </p:sp>
      </p:grpSp>
      <p:grpSp>
        <p:nvGrpSpPr>
          <p:cNvPr id="25" name="Group 25"/>
          <p:cNvGrpSpPr/>
          <p:nvPr/>
        </p:nvGrpSpPr>
        <p:grpSpPr>
          <a:xfrm>
            <a:off x="1028700" y="9280389"/>
            <a:ext cx="10029088" cy="3086100"/>
            <a:chOff x="0" y="0"/>
            <a:chExt cx="2641406" cy="812800"/>
          </a:xfrm>
        </p:grpSpPr>
        <p:sp>
          <p:nvSpPr>
            <p:cNvPr id="26" name="Freeform 26"/>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27" name="TextBox 27"/>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28" name="Group 28"/>
          <p:cNvGrpSpPr/>
          <p:nvPr/>
        </p:nvGrpSpPr>
        <p:grpSpPr>
          <a:xfrm>
            <a:off x="7230212" y="9280389"/>
            <a:ext cx="10029088" cy="3086100"/>
            <a:chOff x="0" y="0"/>
            <a:chExt cx="2641406" cy="812800"/>
          </a:xfrm>
        </p:grpSpPr>
        <p:sp>
          <p:nvSpPr>
            <p:cNvPr id="29" name="Freeform 29"/>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30" name="TextBox 30"/>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31" name="Group 31"/>
          <p:cNvGrpSpPr/>
          <p:nvPr/>
        </p:nvGrpSpPr>
        <p:grpSpPr>
          <a:xfrm>
            <a:off x="1437469" y="9280389"/>
            <a:ext cx="15413063" cy="3086100"/>
            <a:chOff x="0" y="0"/>
            <a:chExt cx="4059408" cy="812800"/>
          </a:xfrm>
        </p:grpSpPr>
        <p:sp>
          <p:nvSpPr>
            <p:cNvPr id="32" name="Freeform 32"/>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33" name="TextBox 33"/>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sp>
        <p:nvSpPr>
          <p:cNvPr id="34" name="TextBox 34"/>
          <p:cNvSpPr txBox="1"/>
          <p:nvPr/>
        </p:nvSpPr>
        <p:spPr>
          <a:xfrm>
            <a:off x="2912375" y="1772318"/>
            <a:ext cx="12463250" cy="1151890"/>
          </a:xfrm>
          <a:prstGeom prst="rect">
            <a:avLst/>
          </a:prstGeom>
        </p:spPr>
        <p:txBody>
          <a:bodyPr lIns="0" tIns="0" rIns="0" bIns="0" rtlCol="0" anchor="t">
            <a:spAutoFit/>
          </a:bodyPr>
          <a:lstStyle/>
          <a:p>
            <a:pPr algn="ctr">
              <a:lnSpc>
                <a:spcPts val="8959"/>
              </a:lnSpc>
            </a:pPr>
            <a:r>
              <a:rPr lang="en-US" sz="6399" b="1">
                <a:solidFill>
                  <a:srgbClr val="1D117F"/>
                </a:solidFill>
                <a:latin typeface="Poppins Bold"/>
                <a:ea typeface="Poppins Bold"/>
                <a:cs typeface="Poppins Bold"/>
                <a:sym typeface="Poppins Bold"/>
              </a:rPr>
              <a:t>UNIT TOPICS</a:t>
            </a:r>
          </a:p>
        </p:txBody>
      </p:sp>
      <p:sp>
        <p:nvSpPr>
          <p:cNvPr id="35" name="TextBox 35"/>
          <p:cNvSpPr txBox="1"/>
          <p:nvPr/>
        </p:nvSpPr>
        <p:spPr>
          <a:xfrm>
            <a:off x="6483180" y="3798861"/>
            <a:ext cx="484861" cy="542826"/>
          </a:xfrm>
          <a:prstGeom prst="rect">
            <a:avLst/>
          </a:prstGeom>
        </p:spPr>
        <p:txBody>
          <a:bodyPr lIns="0" tIns="0" rIns="0" bIns="0" rtlCol="0" anchor="t">
            <a:spAutoFit/>
          </a:bodyPr>
          <a:lstStyle/>
          <a:p>
            <a:pPr algn="ctr">
              <a:lnSpc>
                <a:spcPts val="4200"/>
              </a:lnSpc>
            </a:pPr>
            <a:r>
              <a:rPr lang="en-US" sz="3000" b="1">
                <a:solidFill>
                  <a:srgbClr val="FFFFFF"/>
                </a:solidFill>
                <a:latin typeface="Poppins Bold"/>
                <a:ea typeface="Poppins Bold"/>
                <a:cs typeface="Poppins Bold"/>
                <a:sym typeface="Poppins Bold"/>
              </a:rPr>
              <a:t>01</a:t>
            </a:r>
          </a:p>
        </p:txBody>
      </p:sp>
      <p:sp>
        <p:nvSpPr>
          <p:cNvPr id="36" name="TextBox 36"/>
          <p:cNvSpPr txBox="1"/>
          <p:nvPr/>
        </p:nvSpPr>
        <p:spPr>
          <a:xfrm>
            <a:off x="6417656" y="6313584"/>
            <a:ext cx="961111" cy="542826"/>
          </a:xfrm>
          <a:prstGeom prst="rect">
            <a:avLst/>
          </a:prstGeom>
        </p:spPr>
        <p:txBody>
          <a:bodyPr lIns="0" tIns="0" rIns="0" bIns="0" rtlCol="0" anchor="t">
            <a:spAutoFit/>
          </a:bodyPr>
          <a:lstStyle/>
          <a:p>
            <a:pPr algn="ctr">
              <a:lnSpc>
                <a:spcPts val="4200"/>
              </a:lnSpc>
            </a:pPr>
            <a:r>
              <a:rPr lang="en-US" sz="3000" b="1">
                <a:solidFill>
                  <a:srgbClr val="FFFFFF"/>
                </a:solidFill>
                <a:latin typeface="Poppins Bold"/>
                <a:ea typeface="Poppins Bold"/>
                <a:cs typeface="Poppins Bold"/>
                <a:sym typeface="Poppins Bold"/>
              </a:rPr>
              <a:t>04</a:t>
            </a:r>
          </a:p>
        </p:txBody>
      </p:sp>
      <p:sp>
        <p:nvSpPr>
          <p:cNvPr id="37" name="TextBox 37"/>
          <p:cNvSpPr txBox="1"/>
          <p:nvPr/>
        </p:nvSpPr>
        <p:spPr>
          <a:xfrm>
            <a:off x="11010165" y="3798861"/>
            <a:ext cx="484861" cy="542826"/>
          </a:xfrm>
          <a:prstGeom prst="rect">
            <a:avLst/>
          </a:prstGeom>
        </p:spPr>
        <p:txBody>
          <a:bodyPr lIns="0" tIns="0" rIns="0" bIns="0" rtlCol="0" anchor="t">
            <a:spAutoFit/>
          </a:bodyPr>
          <a:lstStyle/>
          <a:p>
            <a:pPr algn="ctr">
              <a:lnSpc>
                <a:spcPts val="4200"/>
              </a:lnSpc>
            </a:pPr>
            <a:r>
              <a:rPr lang="en-US" sz="3000" b="1">
                <a:solidFill>
                  <a:srgbClr val="FFFFFF"/>
                </a:solidFill>
                <a:latin typeface="Poppins Bold"/>
                <a:ea typeface="Poppins Bold"/>
                <a:cs typeface="Poppins Bold"/>
                <a:sym typeface="Poppins Bold"/>
              </a:rPr>
              <a:t>02</a:t>
            </a:r>
          </a:p>
        </p:txBody>
      </p:sp>
      <p:sp>
        <p:nvSpPr>
          <p:cNvPr id="38" name="TextBox 38"/>
          <p:cNvSpPr txBox="1"/>
          <p:nvPr/>
        </p:nvSpPr>
        <p:spPr>
          <a:xfrm>
            <a:off x="10942553" y="6313584"/>
            <a:ext cx="965287" cy="542826"/>
          </a:xfrm>
          <a:prstGeom prst="rect">
            <a:avLst/>
          </a:prstGeom>
        </p:spPr>
        <p:txBody>
          <a:bodyPr lIns="0" tIns="0" rIns="0" bIns="0" rtlCol="0" anchor="t">
            <a:spAutoFit/>
          </a:bodyPr>
          <a:lstStyle/>
          <a:p>
            <a:pPr algn="ctr">
              <a:lnSpc>
                <a:spcPts val="4200"/>
              </a:lnSpc>
            </a:pPr>
            <a:r>
              <a:rPr lang="en-US" sz="3000" b="1">
                <a:solidFill>
                  <a:srgbClr val="FFFFFF"/>
                </a:solidFill>
                <a:latin typeface="Poppins Bold"/>
                <a:ea typeface="Poppins Bold"/>
                <a:cs typeface="Poppins Bold"/>
                <a:sym typeface="Poppins Bold"/>
              </a:rPr>
              <a:t>05</a:t>
            </a:r>
          </a:p>
        </p:txBody>
      </p:sp>
      <p:sp>
        <p:nvSpPr>
          <p:cNvPr id="39" name="TextBox 39"/>
          <p:cNvSpPr txBox="1"/>
          <p:nvPr/>
        </p:nvSpPr>
        <p:spPr>
          <a:xfrm>
            <a:off x="5166619" y="4983447"/>
            <a:ext cx="3173901" cy="1765300"/>
          </a:xfrm>
          <a:prstGeom prst="rect">
            <a:avLst/>
          </a:prstGeom>
        </p:spPr>
        <p:txBody>
          <a:bodyPr lIns="0" tIns="0" rIns="0" bIns="0" rtlCol="0" anchor="t">
            <a:spAutoFit/>
          </a:bodyPr>
          <a:lstStyle/>
          <a:p>
            <a:pPr algn="ctr">
              <a:lnSpc>
                <a:spcPts val="3500"/>
              </a:lnSpc>
            </a:pPr>
            <a:r>
              <a:rPr lang="en-US" sz="2500">
                <a:solidFill>
                  <a:srgbClr val="000000"/>
                </a:solidFill>
                <a:latin typeface="Poppins"/>
                <a:ea typeface="Poppins"/>
                <a:cs typeface="Poppins"/>
                <a:sym typeface="Poppins"/>
              </a:rPr>
              <a:t>IMPROVING THE APPEARANCE OF YOUR WEB PAGE</a:t>
            </a:r>
          </a:p>
          <a:p>
            <a:pPr algn="ctr">
              <a:lnSpc>
                <a:spcPts val="3500"/>
              </a:lnSpc>
            </a:pPr>
            <a:endParaRPr lang="en-US" sz="2500">
              <a:solidFill>
                <a:srgbClr val="000000"/>
              </a:solidFill>
              <a:latin typeface="Poppins"/>
              <a:ea typeface="Poppins"/>
              <a:cs typeface="Poppins"/>
              <a:sym typeface="Poppins"/>
            </a:endParaRPr>
          </a:p>
        </p:txBody>
      </p:sp>
      <p:sp>
        <p:nvSpPr>
          <p:cNvPr id="40" name="TextBox 40"/>
          <p:cNvSpPr txBox="1"/>
          <p:nvPr/>
        </p:nvSpPr>
        <p:spPr>
          <a:xfrm>
            <a:off x="9665645" y="4983447"/>
            <a:ext cx="3173901" cy="1912620"/>
          </a:xfrm>
          <a:prstGeom prst="rect">
            <a:avLst/>
          </a:prstGeom>
        </p:spPr>
        <p:txBody>
          <a:bodyPr lIns="0" tIns="0" rIns="0" bIns="0" rtlCol="0" anchor="t">
            <a:spAutoFit/>
          </a:bodyPr>
          <a:lstStyle/>
          <a:p>
            <a:pPr algn="ctr">
              <a:lnSpc>
                <a:spcPts val="3780"/>
              </a:lnSpc>
            </a:pPr>
            <a:r>
              <a:rPr lang="en-US" sz="2700">
                <a:solidFill>
                  <a:srgbClr val="000000"/>
                </a:solidFill>
                <a:latin typeface="Poppins"/>
                <a:ea typeface="Poppins"/>
                <a:cs typeface="Poppins"/>
                <a:sym typeface="Poppins"/>
              </a:rPr>
              <a:t>DESIGNING A WEBSITE USING INTERNAL STYLE SHEET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1CD21-F0BF-6DC9-1CA4-C7EA3E32AC1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EAE2355-33B5-B62E-78B3-0466F065F365}"/>
              </a:ext>
            </a:extLst>
          </p:cNvPr>
          <p:cNvSpPr/>
          <p:nvPr/>
        </p:nvSpPr>
        <p:spPr>
          <a:xfrm>
            <a:off x="12899569" y="4554963"/>
            <a:ext cx="1198195" cy="970538"/>
          </a:xfrm>
          <a:custGeom>
            <a:avLst/>
            <a:gdLst/>
            <a:ahLst/>
            <a:cxnLst/>
            <a:rect l="l" t="t" r="r" b="b"/>
            <a:pathLst>
              <a:path w="1198195" h="970538">
                <a:moveTo>
                  <a:pt x="0" y="0"/>
                </a:moveTo>
                <a:lnTo>
                  <a:pt x="1198194" y="0"/>
                </a:lnTo>
                <a:lnTo>
                  <a:pt x="1198194" y="970538"/>
                </a:lnTo>
                <a:lnTo>
                  <a:pt x="0" y="97053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a:extLst>
              <a:ext uri="{FF2B5EF4-FFF2-40B4-BE49-F238E27FC236}">
                <a16:creationId xmlns:a16="http://schemas.microsoft.com/office/drawing/2014/main" id="{B915046E-708D-6FFD-1EB1-BA52071234F5}"/>
              </a:ext>
            </a:extLst>
          </p:cNvPr>
          <p:cNvSpPr/>
          <p:nvPr/>
        </p:nvSpPr>
        <p:spPr>
          <a:xfrm rot="5400000" flipV="1">
            <a:off x="12965612" y="3004231"/>
            <a:ext cx="10478805" cy="4086734"/>
          </a:xfrm>
          <a:custGeom>
            <a:avLst/>
            <a:gdLst/>
            <a:ahLst/>
            <a:cxnLst/>
            <a:rect l="l" t="t" r="r" b="b"/>
            <a:pathLst>
              <a:path w="10478805" h="4086734">
                <a:moveTo>
                  <a:pt x="0" y="4086734"/>
                </a:moveTo>
                <a:lnTo>
                  <a:pt x="10478805" y="4086734"/>
                </a:lnTo>
                <a:lnTo>
                  <a:pt x="10478805" y="0"/>
                </a:lnTo>
                <a:lnTo>
                  <a:pt x="0" y="0"/>
                </a:lnTo>
                <a:lnTo>
                  <a:pt x="0" y="4086734"/>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a:extLst>
              <a:ext uri="{FF2B5EF4-FFF2-40B4-BE49-F238E27FC236}">
                <a16:creationId xmlns:a16="http://schemas.microsoft.com/office/drawing/2014/main" id="{3F755420-58A2-CBD6-1EE3-9B7BC73A8579}"/>
              </a:ext>
            </a:extLst>
          </p:cNvPr>
          <p:cNvSpPr txBox="1"/>
          <p:nvPr/>
        </p:nvSpPr>
        <p:spPr>
          <a:xfrm>
            <a:off x="2407491" y="3344276"/>
            <a:ext cx="12727655" cy="4587218"/>
          </a:xfrm>
          <a:prstGeom prst="rect">
            <a:avLst/>
          </a:prstGeom>
        </p:spPr>
        <p:txBody>
          <a:bodyPr lIns="0" tIns="0" rIns="0" bIns="0" rtlCol="0" anchor="t">
            <a:spAutoFit/>
          </a:bodyPr>
          <a:lstStyle/>
          <a:p>
            <a:pPr marL="457200" indent="-457200" algn="just">
              <a:lnSpc>
                <a:spcPts val="4479"/>
              </a:lnSpc>
              <a:buFont typeface="Arial" panose="020B0604020202020204" pitchFamily="34" charset="0"/>
              <a:buChar char="•"/>
            </a:pPr>
            <a:r>
              <a:rPr lang="en-US" sz="3199" dirty="0">
                <a:solidFill>
                  <a:srgbClr val="000000"/>
                </a:solidFill>
                <a:latin typeface="Poppins"/>
                <a:ea typeface="Poppins"/>
                <a:cs typeface="Poppins"/>
                <a:sym typeface="Poppins"/>
              </a:rPr>
              <a:t>The </a:t>
            </a:r>
            <a:r>
              <a:rPr lang="en-US" sz="3199" b="1" dirty="0">
                <a:solidFill>
                  <a:schemeClr val="accent6">
                    <a:lumMod val="75000"/>
                  </a:schemeClr>
                </a:solidFill>
                <a:latin typeface="Poppins"/>
                <a:ea typeface="Poppins"/>
                <a:cs typeface="Poppins"/>
                <a:sym typeface="Poppins"/>
              </a:rPr>
              <a:t>background-image</a:t>
            </a:r>
            <a:r>
              <a:rPr lang="en-US" sz="3199" dirty="0">
                <a:solidFill>
                  <a:srgbClr val="000000"/>
                </a:solidFill>
                <a:latin typeface="Poppins"/>
                <a:ea typeface="Poppins"/>
                <a:cs typeface="Poppins"/>
                <a:sym typeface="Poppins"/>
              </a:rPr>
              <a:t> property specifies an image to use as the background of an element.</a:t>
            </a:r>
          </a:p>
          <a:p>
            <a:pPr marL="457200" indent="-457200" algn="just">
              <a:lnSpc>
                <a:spcPts val="4479"/>
              </a:lnSpc>
              <a:buFont typeface="Arial" panose="020B0604020202020204" pitchFamily="34" charset="0"/>
              <a:buChar char="•"/>
            </a:pPr>
            <a:r>
              <a:rPr lang="en-US" sz="3199" dirty="0">
                <a:solidFill>
                  <a:srgbClr val="000000"/>
                </a:solidFill>
                <a:latin typeface="Poppins"/>
                <a:ea typeface="Poppins"/>
                <a:cs typeface="Poppins"/>
                <a:sym typeface="Poppins"/>
              </a:rPr>
              <a:t>By default, the image is repeated so it covers the entire element.</a:t>
            </a:r>
          </a:p>
          <a:p>
            <a:pPr marL="457200" indent="-457200" algn="just">
              <a:lnSpc>
                <a:spcPts val="4479"/>
              </a:lnSpc>
              <a:buFont typeface="Arial" panose="020B0604020202020204" pitchFamily="34" charset="0"/>
              <a:buChar char="•"/>
            </a:pPr>
            <a:r>
              <a:rPr lang="en-US" sz="3199" dirty="0">
                <a:solidFill>
                  <a:srgbClr val="000000"/>
                </a:solidFill>
                <a:latin typeface="Poppins"/>
                <a:ea typeface="Poppins"/>
                <a:cs typeface="Poppins"/>
                <a:sym typeface="Poppins"/>
              </a:rPr>
              <a:t>The background image for a page can be set like this:</a:t>
            </a:r>
          </a:p>
          <a:p>
            <a:pPr algn="just">
              <a:lnSpc>
                <a:spcPts val="4479"/>
              </a:lnSpc>
            </a:pPr>
            <a:endParaRPr lang="en-US" sz="3199" dirty="0">
              <a:solidFill>
                <a:srgbClr val="000000"/>
              </a:solidFill>
              <a:latin typeface="Poppins"/>
              <a:ea typeface="Poppins"/>
              <a:cs typeface="Poppins"/>
              <a:sym typeface="Poppins"/>
            </a:endParaRPr>
          </a:p>
          <a:p>
            <a:pPr algn="just">
              <a:lnSpc>
                <a:spcPts val="4479"/>
              </a:lnSpc>
            </a:pPr>
            <a:r>
              <a:rPr lang="en-US" sz="3199" dirty="0">
                <a:solidFill>
                  <a:srgbClr val="000000"/>
                </a:solidFill>
                <a:latin typeface="Poppins"/>
                <a:ea typeface="Poppins"/>
                <a:cs typeface="Poppins"/>
                <a:sym typeface="Poppins"/>
              </a:rPr>
              <a:t>  </a:t>
            </a:r>
            <a:r>
              <a:rPr lang="en-US" sz="3199" b="1" i="1" dirty="0">
                <a:solidFill>
                  <a:srgbClr val="000000"/>
                </a:solidFill>
                <a:latin typeface="Poppins"/>
                <a:ea typeface="Poppins"/>
                <a:cs typeface="Poppins"/>
                <a:sym typeface="Poppins"/>
              </a:rPr>
              <a:t>&lt;body style = “background-image: </a:t>
            </a:r>
            <a:r>
              <a:rPr lang="en-US" sz="3199" b="1" i="1" dirty="0" err="1">
                <a:solidFill>
                  <a:srgbClr val="000000"/>
                </a:solidFill>
                <a:latin typeface="Poppins"/>
                <a:ea typeface="Poppins"/>
                <a:cs typeface="Poppins"/>
                <a:sym typeface="Poppins"/>
              </a:rPr>
              <a:t>url</a:t>
            </a:r>
            <a:r>
              <a:rPr lang="en-US" sz="3199" b="1" i="1" dirty="0">
                <a:solidFill>
                  <a:srgbClr val="000000"/>
                </a:solidFill>
                <a:latin typeface="Poppins"/>
                <a:ea typeface="Poppins"/>
                <a:cs typeface="Poppins"/>
                <a:sym typeface="Poppins"/>
              </a:rPr>
              <a:t>(‘paper.gif’)”&gt;</a:t>
            </a:r>
          </a:p>
          <a:p>
            <a:pPr algn="just">
              <a:lnSpc>
                <a:spcPts val="4479"/>
              </a:lnSpc>
            </a:pPr>
            <a:r>
              <a:rPr lang="en-US" sz="3199" b="1" i="1" dirty="0">
                <a:solidFill>
                  <a:srgbClr val="000000"/>
                </a:solidFill>
                <a:latin typeface="Poppins"/>
                <a:ea typeface="Poppins"/>
                <a:cs typeface="Poppins"/>
                <a:sym typeface="Poppins"/>
              </a:rPr>
              <a:t>  &lt;/body&gt;</a:t>
            </a:r>
          </a:p>
        </p:txBody>
      </p:sp>
      <p:sp>
        <p:nvSpPr>
          <p:cNvPr id="5" name="Freeform 5">
            <a:extLst>
              <a:ext uri="{FF2B5EF4-FFF2-40B4-BE49-F238E27FC236}">
                <a16:creationId xmlns:a16="http://schemas.microsoft.com/office/drawing/2014/main" id="{5C154A1C-F080-02C0-C97A-9C5322385072}"/>
              </a:ext>
            </a:extLst>
          </p:cNvPr>
          <p:cNvSpPr/>
          <p:nvPr/>
        </p:nvSpPr>
        <p:spPr>
          <a:xfrm rot="5400000">
            <a:off x="-5438253" y="3004231"/>
            <a:ext cx="10478805" cy="4086734"/>
          </a:xfrm>
          <a:custGeom>
            <a:avLst/>
            <a:gdLst/>
            <a:ahLst/>
            <a:cxnLst/>
            <a:rect l="l" t="t" r="r" b="b"/>
            <a:pathLst>
              <a:path w="10478805" h="4086734">
                <a:moveTo>
                  <a:pt x="0" y="0"/>
                </a:moveTo>
                <a:lnTo>
                  <a:pt x="10478805" y="0"/>
                </a:lnTo>
                <a:lnTo>
                  <a:pt x="10478805" y="4086734"/>
                </a:lnTo>
                <a:lnTo>
                  <a:pt x="0" y="40867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a:extLst>
              <a:ext uri="{FF2B5EF4-FFF2-40B4-BE49-F238E27FC236}">
                <a16:creationId xmlns:a16="http://schemas.microsoft.com/office/drawing/2014/main" id="{7B789B02-9604-14F1-D57B-AB8A63D7EB09}"/>
              </a:ext>
            </a:extLst>
          </p:cNvPr>
          <p:cNvGrpSpPr/>
          <p:nvPr/>
        </p:nvGrpSpPr>
        <p:grpSpPr>
          <a:xfrm>
            <a:off x="1028700" y="9280389"/>
            <a:ext cx="10029088" cy="3086100"/>
            <a:chOff x="0" y="0"/>
            <a:chExt cx="2641406" cy="812800"/>
          </a:xfrm>
        </p:grpSpPr>
        <p:sp>
          <p:nvSpPr>
            <p:cNvPr id="7" name="Freeform 7">
              <a:extLst>
                <a:ext uri="{FF2B5EF4-FFF2-40B4-BE49-F238E27FC236}">
                  <a16:creationId xmlns:a16="http://schemas.microsoft.com/office/drawing/2014/main" id="{F0340B9A-742A-114B-FACD-7556E93610E0}"/>
                </a:ext>
              </a:extLst>
            </p:cNvPr>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8" name="TextBox 8">
              <a:extLst>
                <a:ext uri="{FF2B5EF4-FFF2-40B4-BE49-F238E27FC236}">
                  <a16:creationId xmlns:a16="http://schemas.microsoft.com/office/drawing/2014/main" id="{28F5D3E0-BC1B-38DC-7545-E494221DF09F}"/>
                </a:ext>
              </a:extLst>
            </p:cNvPr>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9" name="Group 9">
            <a:extLst>
              <a:ext uri="{FF2B5EF4-FFF2-40B4-BE49-F238E27FC236}">
                <a16:creationId xmlns:a16="http://schemas.microsoft.com/office/drawing/2014/main" id="{3DB87E15-2865-2186-F79D-FBE07057685B}"/>
              </a:ext>
            </a:extLst>
          </p:cNvPr>
          <p:cNvGrpSpPr/>
          <p:nvPr/>
        </p:nvGrpSpPr>
        <p:grpSpPr>
          <a:xfrm>
            <a:off x="7230212" y="9280389"/>
            <a:ext cx="10029088" cy="3086100"/>
            <a:chOff x="0" y="0"/>
            <a:chExt cx="2641406" cy="812800"/>
          </a:xfrm>
        </p:grpSpPr>
        <p:sp>
          <p:nvSpPr>
            <p:cNvPr id="10" name="Freeform 10">
              <a:extLst>
                <a:ext uri="{FF2B5EF4-FFF2-40B4-BE49-F238E27FC236}">
                  <a16:creationId xmlns:a16="http://schemas.microsoft.com/office/drawing/2014/main" id="{097D70A0-0092-91D4-5921-EAAE99144F6B}"/>
                </a:ext>
              </a:extLst>
            </p:cNvPr>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1" name="TextBox 11">
              <a:extLst>
                <a:ext uri="{FF2B5EF4-FFF2-40B4-BE49-F238E27FC236}">
                  <a16:creationId xmlns:a16="http://schemas.microsoft.com/office/drawing/2014/main" id="{6314FE3A-4E75-F2F7-752A-1E3F684FC504}"/>
                </a:ext>
              </a:extLst>
            </p:cNvPr>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2" name="Group 12">
            <a:extLst>
              <a:ext uri="{FF2B5EF4-FFF2-40B4-BE49-F238E27FC236}">
                <a16:creationId xmlns:a16="http://schemas.microsoft.com/office/drawing/2014/main" id="{E431ECA0-E00E-53A6-D972-936BEF75EF62}"/>
              </a:ext>
            </a:extLst>
          </p:cNvPr>
          <p:cNvGrpSpPr/>
          <p:nvPr/>
        </p:nvGrpSpPr>
        <p:grpSpPr>
          <a:xfrm>
            <a:off x="1437469" y="9280389"/>
            <a:ext cx="15413063" cy="3086100"/>
            <a:chOff x="0" y="0"/>
            <a:chExt cx="4059408" cy="812800"/>
          </a:xfrm>
        </p:grpSpPr>
        <p:sp>
          <p:nvSpPr>
            <p:cNvPr id="13" name="Freeform 13">
              <a:extLst>
                <a:ext uri="{FF2B5EF4-FFF2-40B4-BE49-F238E27FC236}">
                  <a16:creationId xmlns:a16="http://schemas.microsoft.com/office/drawing/2014/main" id="{0A4716BA-0F54-0B0C-264F-A1C39C4C93C0}"/>
                </a:ext>
              </a:extLst>
            </p:cNvPr>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14" name="TextBox 14">
              <a:extLst>
                <a:ext uri="{FF2B5EF4-FFF2-40B4-BE49-F238E27FC236}">
                  <a16:creationId xmlns:a16="http://schemas.microsoft.com/office/drawing/2014/main" id="{2E47A9D1-1D20-8595-0ECE-FCEDCA939128}"/>
                </a:ext>
              </a:extLst>
            </p:cNvPr>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grpSp>
        <p:nvGrpSpPr>
          <p:cNvPr id="15" name="Group 15">
            <a:extLst>
              <a:ext uri="{FF2B5EF4-FFF2-40B4-BE49-F238E27FC236}">
                <a16:creationId xmlns:a16="http://schemas.microsoft.com/office/drawing/2014/main" id="{4B1DBD5C-D610-B3B9-22B3-1A00BFB7DD99}"/>
              </a:ext>
            </a:extLst>
          </p:cNvPr>
          <p:cNvGrpSpPr/>
          <p:nvPr/>
        </p:nvGrpSpPr>
        <p:grpSpPr>
          <a:xfrm>
            <a:off x="1028700" y="-2003052"/>
            <a:ext cx="10029088" cy="3086100"/>
            <a:chOff x="0" y="0"/>
            <a:chExt cx="2641406" cy="812800"/>
          </a:xfrm>
        </p:grpSpPr>
        <p:sp>
          <p:nvSpPr>
            <p:cNvPr id="16" name="Freeform 16">
              <a:extLst>
                <a:ext uri="{FF2B5EF4-FFF2-40B4-BE49-F238E27FC236}">
                  <a16:creationId xmlns:a16="http://schemas.microsoft.com/office/drawing/2014/main" id="{1258FFE2-F67C-4820-864A-72153B5840FD}"/>
                </a:ext>
              </a:extLst>
            </p:cNvPr>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17" name="TextBox 17">
              <a:extLst>
                <a:ext uri="{FF2B5EF4-FFF2-40B4-BE49-F238E27FC236}">
                  <a16:creationId xmlns:a16="http://schemas.microsoft.com/office/drawing/2014/main" id="{DADA7127-F462-20E4-B0F0-D83F71B67A52}"/>
                </a:ext>
              </a:extLst>
            </p:cNvPr>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8" name="Group 18">
            <a:extLst>
              <a:ext uri="{FF2B5EF4-FFF2-40B4-BE49-F238E27FC236}">
                <a16:creationId xmlns:a16="http://schemas.microsoft.com/office/drawing/2014/main" id="{9324AA20-B160-B77D-C566-CFAEF1FCD26C}"/>
              </a:ext>
            </a:extLst>
          </p:cNvPr>
          <p:cNvGrpSpPr/>
          <p:nvPr/>
        </p:nvGrpSpPr>
        <p:grpSpPr>
          <a:xfrm>
            <a:off x="7230212" y="-2003052"/>
            <a:ext cx="10029088" cy="3086100"/>
            <a:chOff x="0" y="0"/>
            <a:chExt cx="2641406" cy="812800"/>
          </a:xfrm>
        </p:grpSpPr>
        <p:sp>
          <p:nvSpPr>
            <p:cNvPr id="19" name="Freeform 19">
              <a:extLst>
                <a:ext uri="{FF2B5EF4-FFF2-40B4-BE49-F238E27FC236}">
                  <a16:creationId xmlns:a16="http://schemas.microsoft.com/office/drawing/2014/main" id="{DD1C6A10-7901-2182-D595-0AACAF9A6137}"/>
                </a:ext>
              </a:extLst>
            </p:cNvPr>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20" name="TextBox 20">
              <a:extLst>
                <a:ext uri="{FF2B5EF4-FFF2-40B4-BE49-F238E27FC236}">
                  <a16:creationId xmlns:a16="http://schemas.microsoft.com/office/drawing/2014/main" id="{2A788CAB-0A63-47B1-C52E-4D7EE80C142E}"/>
                </a:ext>
              </a:extLst>
            </p:cNvPr>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21" name="Group 21">
            <a:extLst>
              <a:ext uri="{FF2B5EF4-FFF2-40B4-BE49-F238E27FC236}">
                <a16:creationId xmlns:a16="http://schemas.microsoft.com/office/drawing/2014/main" id="{7BC20F95-08DE-1116-86BB-721A8E0390A9}"/>
              </a:ext>
            </a:extLst>
          </p:cNvPr>
          <p:cNvGrpSpPr/>
          <p:nvPr/>
        </p:nvGrpSpPr>
        <p:grpSpPr>
          <a:xfrm>
            <a:off x="1437469" y="-2003052"/>
            <a:ext cx="15413063" cy="3086100"/>
            <a:chOff x="0" y="0"/>
            <a:chExt cx="4059408" cy="812800"/>
          </a:xfrm>
        </p:grpSpPr>
        <p:sp>
          <p:nvSpPr>
            <p:cNvPr id="22" name="Freeform 22">
              <a:extLst>
                <a:ext uri="{FF2B5EF4-FFF2-40B4-BE49-F238E27FC236}">
                  <a16:creationId xmlns:a16="http://schemas.microsoft.com/office/drawing/2014/main" id="{45F4CB1D-082F-9DDB-42DA-36D9F90045D5}"/>
                </a:ext>
              </a:extLst>
            </p:cNvPr>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23" name="TextBox 23">
              <a:extLst>
                <a:ext uri="{FF2B5EF4-FFF2-40B4-BE49-F238E27FC236}">
                  <a16:creationId xmlns:a16="http://schemas.microsoft.com/office/drawing/2014/main" id="{6B83D7F2-73C7-7EDC-A10F-2ED0101567AC}"/>
                </a:ext>
              </a:extLst>
            </p:cNvPr>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sp>
        <p:nvSpPr>
          <p:cNvPr id="24" name="TextBox 24">
            <a:extLst>
              <a:ext uri="{FF2B5EF4-FFF2-40B4-BE49-F238E27FC236}">
                <a16:creationId xmlns:a16="http://schemas.microsoft.com/office/drawing/2014/main" id="{C5C0AFBA-9A7C-9588-C196-B9A0F11F966F}"/>
              </a:ext>
            </a:extLst>
          </p:cNvPr>
          <p:cNvSpPr txBox="1"/>
          <p:nvPr/>
        </p:nvSpPr>
        <p:spPr>
          <a:xfrm>
            <a:off x="1844517" y="1636895"/>
            <a:ext cx="12515477" cy="845296"/>
          </a:xfrm>
          <a:prstGeom prst="rect">
            <a:avLst/>
          </a:prstGeom>
        </p:spPr>
        <p:txBody>
          <a:bodyPr lIns="0" tIns="0" rIns="0" bIns="0" rtlCol="0" anchor="t">
            <a:spAutoFit/>
          </a:bodyPr>
          <a:lstStyle/>
          <a:p>
            <a:pPr algn="l">
              <a:lnSpc>
                <a:spcPts val="6399"/>
              </a:lnSpc>
            </a:pPr>
            <a:r>
              <a:rPr lang="en-US" sz="6399" b="1" dirty="0">
                <a:solidFill>
                  <a:srgbClr val="1D117F"/>
                </a:solidFill>
                <a:latin typeface="Poppins Bold"/>
                <a:ea typeface="Poppins Bold"/>
                <a:cs typeface="Poppins Bold"/>
                <a:sym typeface="Poppins Bold"/>
              </a:rPr>
              <a:t>Background Image</a:t>
            </a:r>
          </a:p>
        </p:txBody>
      </p:sp>
    </p:spTree>
    <p:extLst>
      <p:ext uri="{BB962C8B-B14F-4D97-AF65-F5344CB8AC3E}">
        <p14:creationId xmlns:p14="http://schemas.microsoft.com/office/powerpoint/2010/main" val="11326627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0C63C-B8E3-080F-90EA-DA33DBBD1CD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343F93F-5D8B-E248-89CE-23D080729E05}"/>
              </a:ext>
            </a:extLst>
          </p:cNvPr>
          <p:cNvSpPr/>
          <p:nvPr/>
        </p:nvSpPr>
        <p:spPr>
          <a:xfrm>
            <a:off x="12899569" y="4554963"/>
            <a:ext cx="1198195" cy="970538"/>
          </a:xfrm>
          <a:custGeom>
            <a:avLst/>
            <a:gdLst/>
            <a:ahLst/>
            <a:cxnLst/>
            <a:rect l="l" t="t" r="r" b="b"/>
            <a:pathLst>
              <a:path w="1198195" h="970538">
                <a:moveTo>
                  <a:pt x="0" y="0"/>
                </a:moveTo>
                <a:lnTo>
                  <a:pt x="1198194" y="0"/>
                </a:lnTo>
                <a:lnTo>
                  <a:pt x="1198194" y="970538"/>
                </a:lnTo>
                <a:lnTo>
                  <a:pt x="0" y="97053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a:extLst>
              <a:ext uri="{FF2B5EF4-FFF2-40B4-BE49-F238E27FC236}">
                <a16:creationId xmlns:a16="http://schemas.microsoft.com/office/drawing/2014/main" id="{488C46F3-A92C-D7BB-69FB-0A850CF92F99}"/>
              </a:ext>
            </a:extLst>
          </p:cNvPr>
          <p:cNvSpPr/>
          <p:nvPr/>
        </p:nvSpPr>
        <p:spPr>
          <a:xfrm rot="5400000" flipV="1">
            <a:off x="12965612" y="3004231"/>
            <a:ext cx="10478805" cy="4086734"/>
          </a:xfrm>
          <a:custGeom>
            <a:avLst/>
            <a:gdLst/>
            <a:ahLst/>
            <a:cxnLst/>
            <a:rect l="l" t="t" r="r" b="b"/>
            <a:pathLst>
              <a:path w="10478805" h="4086734">
                <a:moveTo>
                  <a:pt x="0" y="4086734"/>
                </a:moveTo>
                <a:lnTo>
                  <a:pt x="10478805" y="4086734"/>
                </a:lnTo>
                <a:lnTo>
                  <a:pt x="10478805" y="0"/>
                </a:lnTo>
                <a:lnTo>
                  <a:pt x="0" y="0"/>
                </a:lnTo>
                <a:lnTo>
                  <a:pt x="0" y="4086734"/>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a:extLst>
              <a:ext uri="{FF2B5EF4-FFF2-40B4-BE49-F238E27FC236}">
                <a16:creationId xmlns:a16="http://schemas.microsoft.com/office/drawing/2014/main" id="{AD542B7A-F49F-7488-FDF8-04ADFEFD9C33}"/>
              </a:ext>
            </a:extLst>
          </p:cNvPr>
          <p:cNvSpPr txBox="1"/>
          <p:nvPr/>
        </p:nvSpPr>
        <p:spPr>
          <a:xfrm>
            <a:off x="2407491" y="3344276"/>
            <a:ext cx="12727655" cy="2278894"/>
          </a:xfrm>
          <a:prstGeom prst="rect">
            <a:avLst/>
          </a:prstGeom>
        </p:spPr>
        <p:txBody>
          <a:bodyPr lIns="0" tIns="0" rIns="0" bIns="0" rtlCol="0" anchor="t">
            <a:spAutoFit/>
          </a:bodyPr>
          <a:lstStyle/>
          <a:p>
            <a:pPr marL="457200" indent="-457200" algn="just">
              <a:lnSpc>
                <a:spcPts val="4479"/>
              </a:lnSpc>
              <a:buFont typeface="Arial" panose="020B0604020202020204" pitchFamily="34" charset="0"/>
              <a:buChar char="•"/>
            </a:pPr>
            <a:r>
              <a:rPr lang="en-US" sz="3199" dirty="0">
                <a:solidFill>
                  <a:srgbClr val="000000"/>
                </a:solidFill>
                <a:latin typeface="Poppins"/>
                <a:ea typeface="Poppins"/>
                <a:cs typeface="Poppins"/>
                <a:sym typeface="Poppins"/>
              </a:rPr>
              <a:t>By default, the </a:t>
            </a:r>
            <a:r>
              <a:rPr lang="en-US" sz="3199" b="1" dirty="0">
                <a:solidFill>
                  <a:schemeClr val="accent6">
                    <a:lumMod val="75000"/>
                  </a:schemeClr>
                </a:solidFill>
                <a:latin typeface="Poppins"/>
                <a:ea typeface="Poppins"/>
                <a:cs typeface="Poppins"/>
                <a:sym typeface="Poppins"/>
              </a:rPr>
              <a:t>background-image</a:t>
            </a:r>
            <a:r>
              <a:rPr lang="en-US" sz="3199" dirty="0">
                <a:solidFill>
                  <a:srgbClr val="000000"/>
                </a:solidFill>
                <a:latin typeface="Poppins"/>
                <a:ea typeface="Poppins"/>
                <a:cs typeface="Poppins"/>
                <a:sym typeface="Poppins"/>
              </a:rPr>
              <a:t> property repeats an image both horizontally and vertically.</a:t>
            </a:r>
          </a:p>
          <a:p>
            <a:pPr marL="457200" indent="-457200" algn="just">
              <a:lnSpc>
                <a:spcPts val="4479"/>
              </a:lnSpc>
              <a:buFont typeface="Arial" panose="020B0604020202020204" pitchFamily="34" charset="0"/>
              <a:buChar char="•"/>
            </a:pPr>
            <a:r>
              <a:rPr lang="en-US" sz="3199" dirty="0">
                <a:solidFill>
                  <a:srgbClr val="000000"/>
                </a:solidFill>
                <a:latin typeface="Poppins"/>
                <a:ea typeface="Poppins"/>
                <a:cs typeface="Poppins"/>
                <a:sym typeface="Poppins"/>
              </a:rPr>
              <a:t>If the image is repeated only horizontally </a:t>
            </a:r>
            <a:r>
              <a:rPr lang="en-US" sz="3199" b="1" dirty="0">
                <a:solidFill>
                  <a:schemeClr val="accent6">
                    <a:lumMod val="75000"/>
                  </a:schemeClr>
                </a:solidFill>
                <a:latin typeface="Poppins"/>
                <a:ea typeface="Poppins"/>
                <a:cs typeface="Poppins"/>
                <a:sym typeface="Poppins"/>
              </a:rPr>
              <a:t>(repeat-x), </a:t>
            </a:r>
            <a:r>
              <a:rPr lang="en-US" sz="3199" dirty="0">
                <a:solidFill>
                  <a:srgbClr val="000000"/>
                </a:solidFill>
                <a:latin typeface="Poppins"/>
                <a:ea typeface="Poppins"/>
                <a:cs typeface="Poppins"/>
                <a:sym typeface="Poppins"/>
              </a:rPr>
              <a:t>the background will look better:</a:t>
            </a:r>
          </a:p>
        </p:txBody>
      </p:sp>
      <p:sp>
        <p:nvSpPr>
          <p:cNvPr id="5" name="Freeform 5">
            <a:extLst>
              <a:ext uri="{FF2B5EF4-FFF2-40B4-BE49-F238E27FC236}">
                <a16:creationId xmlns:a16="http://schemas.microsoft.com/office/drawing/2014/main" id="{A01D57D9-8D5C-1D9E-8312-B10CC0014A85}"/>
              </a:ext>
            </a:extLst>
          </p:cNvPr>
          <p:cNvSpPr/>
          <p:nvPr/>
        </p:nvSpPr>
        <p:spPr>
          <a:xfrm rot="5400000">
            <a:off x="-5438253" y="3004231"/>
            <a:ext cx="10478805" cy="4086734"/>
          </a:xfrm>
          <a:custGeom>
            <a:avLst/>
            <a:gdLst/>
            <a:ahLst/>
            <a:cxnLst/>
            <a:rect l="l" t="t" r="r" b="b"/>
            <a:pathLst>
              <a:path w="10478805" h="4086734">
                <a:moveTo>
                  <a:pt x="0" y="0"/>
                </a:moveTo>
                <a:lnTo>
                  <a:pt x="10478805" y="0"/>
                </a:lnTo>
                <a:lnTo>
                  <a:pt x="10478805" y="4086734"/>
                </a:lnTo>
                <a:lnTo>
                  <a:pt x="0" y="40867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a:extLst>
              <a:ext uri="{FF2B5EF4-FFF2-40B4-BE49-F238E27FC236}">
                <a16:creationId xmlns:a16="http://schemas.microsoft.com/office/drawing/2014/main" id="{FC4EA137-9712-9244-634F-F15FDD7BB1CF}"/>
              </a:ext>
            </a:extLst>
          </p:cNvPr>
          <p:cNvGrpSpPr/>
          <p:nvPr/>
        </p:nvGrpSpPr>
        <p:grpSpPr>
          <a:xfrm>
            <a:off x="1028700" y="9280389"/>
            <a:ext cx="10029088" cy="3086100"/>
            <a:chOff x="0" y="0"/>
            <a:chExt cx="2641406" cy="812800"/>
          </a:xfrm>
        </p:grpSpPr>
        <p:sp>
          <p:nvSpPr>
            <p:cNvPr id="7" name="Freeform 7">
              <a:extLst>
                <a:ext uri="{FF2B5EF4-FFF2-40B4-BE49-F238E27FC236}">
                  <a16:creationId xmlns:a16="http://schemas.microsoft.com/office/drawing/2014/main" id="{A01654AD-F494-E3E1-A55E-F94BA72773E1}"/>
                </a:ext>
              </a:extLst>
            </p:cNvPr>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8" name="TextBox 8">
              <a:extLst>
                <a:ext uri="{FF2B5EF4-FFF2-40B4-BE49-F238E27FC236}">
                  <a16:creationId xmlns:a16="http://schemas.microsoft.com/office/drawing/2014/main" id="{38121C49-F9B4-A74B-132B-99A5E000256A}"/>
                </a:ext>
              </a:extLst>
            </p:cNvPr>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9" name="Group 9">
            <a:extLst>
              <a:ext uri="{FF2B5EF4-FFF2-40B4-BE49-F238E27FC236}">
                <a16:creationId xmlns:a16="http://schemas.microsoft.com/office/drawing/2014/main" id="{267C0F17-25BE-6DC9-AFFF-C6686A5095C3}"/>
              </a:ext>
            </a:extLst>
          </p:cNvPr>
          <p:cNvGrpSpPr/>
          <p:nvPr/>
        </p:nvGrpSpPr>
        <p:grpSpPr>
          <a:xfrm>
            <a:off x="7230212" y="9280389"/>
            <a:ext cx="10029088" cy="3086100"/>
            <a:chOff x="0" y="0"/>
            <a:chExt cx="2641406" cy="812800"/>
          </a:xfrm>
        </p:grpSpPr>
        <p:sp>
          <p:nvSpPr>
            <p:cNvPr id="10" name="Freeform 10">
              <a:extLst>
                <a:ext uri="{FF2B5EF4-FFF2-40B4-BE49-F238E27FC236}">
                  <a16:creationId xmlns:a16="http://schemas.microsoft.com/office/drawing/2014/main" id="{5AFD5A15-8623-066D-61D3-49BFF3CBACD2}"/>
                </a:ext>
              </a:extLst>
            </p:cNvPr>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1" name="TextBox 11">
              <a:extLst>
                <a:ext uri="{FF2B5EF4-FFF2-40B4-BE49-F238E27FC236}">
                  <a16:creationId xmlns:a16="http://schemas.microsoft.com/office/drawing/2014/main" id="{1914B72B-DD27-5B24-26FA-EFD83B768C8D}"/>
                </a:ext>
              </a:extLst>
            </p:cNvPr>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2" name="Group 12">
            <a:extLst>
              <a:ext uri="{FF2B5EF4-FFF2-40B4-BE49-F238E27FC236}">
                <a16:creationId xmlns:a16="http://schemas.microsoft.com/office/drawing/2014/main" id="{D70ED275-7B5E-5FDC-C732-CE6D90C8DF57}"/>
              </a:ext>
            </a:extLst>
          </p:cNvPr>
          <p:cNvGrpSpPr/>
          <p:nvPr/>
        </p:nvGrpSpPr>
        <p:grpSpPr>
          <a:xfrm>
            <a:off x="1437469" y="9280389"/>
            <a:ext cx="15413063" cy="3086100"/>
            <a:chOff x="0" y="0"/>
            <a:chExt cx="4059408" cy="812800"/>
          </a:xfrm>
        </p:grpSpPr>
        <p:sp>
          <p:nvSpPr>
            <p:cNvPr id="13" name="Freeform 13">
              <a:extLst>
                <a:ext uri="{FF2B5EF4-FFF2-40B4-BE49-F238E27FC236}">
                  <a16:creationId xmlns:a16="http://schemas.microsoft.com/office/drawing/2014/main" id="{B578C682-06EC-77F0-B109-19C2BA008070}"/>
                </a:ext>
              </a:extLst>
            </p:cNvPr>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14" name="TextBox 14">
              <a:extLst>
                <a:ext uri="{FF2B5EF4-FFF2-40B4-BE49-F238E27FC236}">
                  <a16:creationId xmlns:a16="http://schemas.microsoft.com/office/drawing/2014/main" id="{152574A2-5D31-D869-B132-5104815E0597}"/>
                </a:ext>
              </a:extLst>
            </p:cNvPr>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grpSp>
        <p:nvGrpSpPr>
          <p:cNvPr id="15" name="Group 15">
            <a:extLst>
              <a:ext uri="{FF2B5EF4-FFF2-40B4-BE49-F238E27FC236}">
                <a16:creationId xmlns:a16="http://schemas.microsoft.com/office/drawing/2014/main" id="{A83B777B-F1F0-CF96-EBE1-82C0B6757ABC}"/>
              </a:ext>
            </a:extLst>
          </p:cNvPr>
          <p:cNvGrpSpPr/>
          <p:nvPr/>
        </p:nvGrpSpPr>
        <p:grpSpPr>
          <a:xfrm>
            <a:off x="1028700" y="-2003052"/>
            <a:ext cx="10029088" cy="3086100"/>
            <a:chOff x="0" y="0"/>
            <a:chExt cx="2641406" cy="812800"/>
          </a:xfrm>
        </p:grpSpPr>
        <p:sp>
          <p:nvSpPr>
            <p:cNvPr id="16" name="Freeform 16">
              <a:extLst>
                <a:ext uri="{FF2B5EF4-FFF2-40B4-BE49-F238E27FC236}">
                  <a16:creationId xmlns:a16="http://schemas.microsoft.com/office/drawing/2014/main" id="{E5184C14-B28E-B934-07B3-1200E3852D3C}"/>
                </a:ext>
              </a:extLst>
            </p:cNvPr>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17" name="TextBox 17">
              <a:extLst>
                <a:ext uri="{FF2B5EF4-FFF2-40B4-BE49-F238E27FC236}">
                  <a16:creationId xmlns:a16="http://schemas.microsoft.com/office/drawing/2014/main" id="{9487B895-7FF0-2486-F74A-63DA9594D68E}"/>
                </a:ext>
              </a:extLst>
            </p:cNvPr>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8" name="Group 18">
            <a:extLst>
              <a:ext uri="{FF2B5EF4-FFF2-40B4-BE49-F238E27FC236}">
                <a16:creationId xmlns:a16="http://schemas.microsoft.com/office/drawing/2014/main" id="{E599E8B1-EB50-B965-A7A6-8749D8999064}"/>
              </a:ext>
            </a:extLst>
          </p:cNvPr>
          <p:cNvGrpSpPr/>
          <p:nvPr/>
        </p:nvGrpSpPr>
        <p:grpSpPr>
          <a:xfrm>
            <a:off x="7230212" y="-2003052"/>
            <a:ext cx="10029088" cy="3086100"/>
            <a:chOff x="0" y="0"/>
            <a:chExt cx="2641406" cy="812800"/>
          </a:xfrm>
        </p:grpSpPr>
        <p:sp>
          <p:nvSpPr>
            <p:cNvPr id="19" name="Freeform 19">
              <a:extLst>
                <a:ext uri="{FF2B5EF4-FFF2-40B4-BE49-F238E27FC236}">
                  <a16:creationId xmlns:a16="http://schemas.microsoft.com/office/drawing/2014/main" id="{800EA3EE-A452-896E-B48B-B8B0EC8D5864}"/>
                </a:ext>
              </a:extLst>
            </p:cNvPr>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20" name="TextBox 20">
              <a:extLst>
                <a:ext uri="{FF2B5EF4-FFF2-40B4-BE49-F238E27FC236}">
                  <a16:creationId xmlns:a16="http://schemas.microsoft.com/office/drawing/2014/main" id="{F79642AA-4887-E5FC-2B9C-BF520D6B60B0}"/>
                </a:ext>
              </a:extLst>
            </p:cNvPr>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21" name="Group 21">
            <a:extLst>
              <a:ext uri="{FF2B5EF4-FFF2-40B4-BE49-F238E27FC236}">
                <a16:creationId xmlns:a16="http://schemas.microsoft.com/office/drawing/2014/main" id="{714739E3-1B3F-0DCD-B885-D6E8F592E3C0}"/>
              </a:ext>
            </a:extLst>
          </p:cNvPr>
          <p:cNvGrpSpPr/>
          <p:nvPr/>
        </p:nvGrpSpPr>
        <p:grpSpPr>
          <a:xfrm>
            <a:off x="1437469" y="-2003052"/>
            <a:ext cx="15413063" cy="3086100"/>
            <a:chOff x="0" y="0"/>
            <a:chExt cx="4059408" cy="812800"/>
          </a:xfrm>
        </p:grpSpPr>
        <p:sp>
          <p:nvSpPr>
            <p:cNvPr id="22" name="Freeform 22">
              <a:extLst>
                <a:ext uri="{FF2B5EF4-FFF2-40B4-BE49-F238E27FC236}">
                  <a16:creationId xmlns:a16="http://schemas.microsoft.com/office/drawing/2014/main" id="{8A96AA01-A18A-4863-9AA6-3EC5E2BF2A07}"/>
                </a:ext>
              </a:extLst>
            </p:cNvPr>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23" name="TextBox 23">
              <a:extLst>
                <a:ext uri="{FF2B5EF4-FFF2-40B4-BE49-F238E27FC236}">
                  <a16:creationId xmlns:a16="http://schemas.microsoft.com/office/drawing/2014/main" id="{BCB7BD08-ED2D-B302-B03D-C6BD9F6E4B98}"/>
                </a:ext>
              </a:extLst>
            </p:cNvPr>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sp>
        <p:nvSpPr>
          <p:cNvPr id="24" name="TextBox 24">
            <a:extLst>
              <a:ext uri="{FF2B5EF4-FFF2-40B4-BE49-F238E27FC236}">
                <a16:creationId xmlns:a16="http://schemas.microsoft.com/office/drawing/2014/main" id="{3835C869-BED9-DE6B-0653-7CF84336CC7D}"/>
              </a:ext>
            </a:extLst>
          </p:cNvPr>
          <p:cNvSpPr txBox="1"/>
          <p:nvPr/>
        </p:nvSpPr>
        <p:spPr>
          <a:xfrm>
            <a:off x="1844517" y="1228261"/>
            <a:ext cx="14462283" cy="1666034"/>
          </a:xfrm>
          <a:prstGeom prst="rect">
            <a:avLst/>
          </a:prstGeom>
        </p:spPr>
        <p:txBody>
          <a:bodyPr wrap="square" lIns="0" tIns="0" rIns="0" bIns="0" rtlCol="0" anchor="t">
            <a:spAutoFit/>
          </a:bodyPr>
          <a:lstStyle/>
          <a:p>
            <a:pPr algn="l">
              <a:lnSpc>
                <a:spcPts val="6399"/>
              </a:lnSpc>
            </a:pPr>
            <a:r>
              <a:rPr lang="en-US" sz="4800" b="1" dirty="0">
                <a:solidFill>
                  <a:srgbClr val="1D117F"/>
                </a:solidFill>
                <a:latin typeface="Poppins Bold"/>
                <a:ea typeface="Poppins Bold"/>
                <a:cs typeface="Poppins Bold"/>
                <a:sym typeface="Poppins Bold"/>
              </a:rPr>
              <a:t>Background Image - Repeat Horizontally or Vertically</a:t>
            </a:r>
          </a:p>
        </p:txBody>
      </p:sp>
      <p:sp>
        <p:nvSpPr>
          <p:cNvPr id="26" name="TextBox 25">
            <a:extLst>
              <a:ext uri="{FF2B5EF4-FFF2-40B4-BE49-F238E27FC236}">
                <a16:creationId xmlns:a16="http://schemas.microsoft.com/office/drawing/2014/main" id="{9413B101-17E2-4AB4-C149-29EFD96848E5}"/>
              </a:ext>
            </a:extLst>
          </p:cNvPr>
          <p:cNvSpPr txBox="1"/>
          <p:nvPr/>
        </p:nvSpPr>
        <p:spPr>
          <a:xfrm>
            <a:off x="2407491" y="6383788"/>
            <a:ext cx="13442109" cy="1938992"/>
          </a:xfrm>
          <a:prstGeom prst="rect">
            <a:avLst/>
          </a:prstGeom>
          <a:noFill/>
        </p:spPr>
        <p:txBody>
          <a:bodyPr wrap="square">
            <a:spAutoFit/>
          </a:bodyPr>
          <a:lstStyle/>
          <a:p>
            <a:pPr marL="68580" indent="0">
              <a:buNone/>
            </a:pPr>
            <a:r>
              <a:rPr lang="en-US" sz="4000" b="1" i="1" dirty="0"/>
              <a:t>&lt;body style = “background-image: </a:t>
            </a:r>
            <a:r>
              <a:rPr lang="en-US" sz="4000" b="1" i="1" dirty="0" err="1"/>
              <a:t>url</a:t>
            </a:r>
            <a:r>
              <a:rPr lang="en-US" sz="4000" b="1" i="1" dirty="0"/>
              <a:t>(‘gradient.png’);</a:t>
            </a:r>
            <a:br>
              <a:rPr lang="en-US" sz="4000" b="1" i="1" dirty="0"/>
            </a:br>
            <a:r>
              <a:rPr lang="en-US" sz="4000" b="1" i="1" dirty="0"/>
              <a:t>    background-repeat: repeat-x”&gt;</a:t>
            </a:r>
            <a:br>
              <a:rPr lang="en-US" sz="4000" b="1" i="1" dirty="0"/>
            </a:br>
            <a:r>
              <a:rPr lang="en-US" sz="4000" b="1" i="1" dirty="0"/>
              <a:t>&lt;/body&gt;</a:t>
            </a:r>
          </a:p>
        </p:txBody>
      </p:sp>
    </p:spTree>
    <p:extLst>
      <p:ext uri="{BB962C8B-B14F-4D97-AF65-F5344CB8AC3E}">
        <p14:creationId xmlns:p14="http://schemas.microsoft.com/office/powerpoint/2010/main" val="18461800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5FFFC-2D01-474A-3A59-6E14FF0E3F1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ECA2567-4E87-2819-E17B-AAC3C6E1FDB4}"/>
              </a:ext>
            </a:extLst>
          </p:cNvPr>
          <p:cNvSpPr/>
          <p:nvPr/>
        </p:nvSpPr>
        <p:spPr>
          <a:xfrm>
            <a:off x="12899569" y="4554963"/>
            <a:ext cx="1198195" cy="970538"/>
          </a:xfrm>
          <a:custGeom>
            <a:avLst/>
            <a:gdLst/>
            <a:ahLst/>
            <a:cxnLst/>
            <a:rect l="l" t="t" r="r" b="b"/>
            <a:pathLst>
              <a:path w="1198195" h="970538">
                <a:moveTo>
                  <a:pt x="0" y="0"/>
                </a:moveTo>
                <a:lnTo>
                  <a:pt x="1198194" y="0"/>
                </a:lnTo>
                <a:lnTo>
                  <a:pt x="1198194" y="970538"/>
                </a:lnTo>
                <a:lnTo>
                  <a:pt x="0" y="97053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a:extLst>
              <a:ext uri="{FF2B5EF4-FFF2-40B4-BE49-F238E27FC236}">
                <a16:creationId xmlns:a16="http://schemas.microsoft.com/office/drawing/2014/main" id="{C071FAD0-32B2-4A93-B90F-B055CDB2ABF9}"/>
              </a:ext>
            </a:extLst>
          </p:cNvPr>
          <p:cNvSpPr/>
          <p:nvPr/>
        </p:nvSpPr>
        <p:spPr>
          <a:xfrm rot="5400000" flipV="1">
            <a:off x="12965612" y="3004231"/>
            <a:ext cx="10478805" cy="4086734"/>
          </a:xfrm>
          <a:custGeom>
            <a:avLst/>
            <a:gdLst/>
            <a:ahLst/>
            <a:cxnLst/>
            <a:rect l="l" t="t" r="r" b="b"/>
            <a:pathLst>
              <a:path w="10478805" h="4086734">
                <a:moveTo>
                  <a:pt x="0" y="4086734"/>
                </a:moveTo>
                <a:lnTo>
                  <a:pt x="10478805" y="4086734"/>
                </a:lnTo>
                <a:lnTo>
                  <a:pt x="10478805" y="0"/>
                </a:lnTo>
                <a:lnTo>
                  <a:pt x="0" y="0"/>
                </a:lnTo>
                <a:lnTo>
                  <a:pt x="0" y="4086734"/>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a:extLst>
              <a:ext uri="{FF2B5EF4-FFF2-40B4-BE49-F238E27FC236}">
                <a16:creationId xmlns:a16="http://schemas.microsoft.com/office/drawing/2014/main" id="{B772645B-2C03-31B3-4F5B-2DF7790BC11D}"/>
              </a:ext>
            </a:extLst>
          </p:cNvPr>
          <p:cNvSpPr txBox="1"/>
          <p:nvPr/>
        </p:nvSpPr>
        <p:spPr>
          <a:xfrm>
            <a:off x="2407491" y="3344276"/>
            <a:ext cx="12727655" cy="1701813"/>
          </a:xfrm>
          <a:prstGeom prst="rect">
            <a:avLst/>
          </a:prstGeom>
        </p:spPr>
        <p:txBody>
          <a:bodyPr lIns="0" tIns="0" rIns="0" bIns="0" rtlCol="0" anchor="t">
            <a:spAutoFit/>
          </a:bodyPr>
          <a:lstStyle/>
          <a:p>
            <a:pPr marL="457200" indent="-457200" algn="just">
              <a:lnSpc>
                <a:spcPts val="4479"/>
              </a:lnSpc>
              <a:buFont typeface="Arial" panose="020B0604020202020204" pitchFamily="34" charset="0"/>
              <a:buChar char="•"/>
            </a:pPr>
            <a:r>
              <a:rPr lang="en-US" sz="3199" dirty="0">
                <a:solidFill>
                  <a:srgbClr val="000000"/>
                </a:solidFill>
                <a:latin typeface="Poppins"/>
                <a:ea typeface="Poppins"/>
                <a:cs typeface="Poppins"/>
                <a:sym typeface="Poppins"/>
              </a:rPr>
              <a:t>Showing the image only once is specified by the background-repeat property:</a:t>
            </a:r>
          </a:p>
          <a:p>
            <a:pPr algn="just">
              <a:lnSpc>
                <a:spcPts val="4479"/>
              </a:lnSpc>
            </a:pPr>
            <a:endParaRPr lang="en-US" sz="3199" dirty="0">
              <a:solidFill>
                <a:srgbClr val="000000"/>
              </a:solidFill>
              <a:latin typeface="Poppins"/>
              <a:ea typeface="Poppins"/>
              <a:cs typeface="Poppins"/>
              <a:sym typeface="Poppins"/>
            </a:endParaRPr>
          </a:p>
        </p:txBody>
      </p:sp>
      <p:sp>
        <p:nvSpPr>
          <p:cNvPr id="5" name="Freeform 5">
            <a:extLst>
              <a:ext uri="{FF2B5EF4-FFF2-40B4-BE49-F238E27FC236}">
                <a16:creationId xmlns:a16="http://schemas.microsoft.com/office/drawing/2014/main" id="{20820A49-4BC7-0C0A-D9BE-E0DEF35C9B8E}"/>
              </a:ext>
            </a:extLst>
          </p:cNvPr>
          <p:cNvSpPr/>
          <p:nvPr/>
        </p:nvSpPr>
        <p:spPr>
          <a:xfrm rot="5400000">
            <a:off x="-5438253" y="3004231"/>
            <a:ext cx="10478805" cy="4086734"/>
          </a:xfrm>
          <a:custGeom>
            <a:avLst/>
            <a:gdLst/>
            <a:ahLst/>
            <a:cxnLst/>
            <a:rect l="l" t="t" r="r" b="b"/>
            <a:pathLst>
              <a:path w="10478805" h="4086734">
                <a:moveTo>
                  <a:pt x="0" y="0"/>
                </a:moveTo>
                <a:lnTo>
                  <a:pt x="10478805" y="0"/>
                </a:lnTo>
                <a:lnTo>
                  <a:pt x="10478805" y="4086734"/>
                </a:lnTo>
                <a:lnTo>
                  <a:pt x="0" y="40867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a:extLst>
              <a:ext uri="{FF2B5EF4-FFF2-40B4-BE49-F238E27FC236}">
                <a16:creationId xmlns:a16="http://schemas.microsoft.com/office/drawing/2014/main" id="{D102EDB9-D030-FD6D-6F05-72836FE00470}"/>
              </a:ext>
            </a:extLst>
          </p:cNvPr>
          <p:cNvGrpSpPr/>
          <p:nvPr/>
        </p:nvGrpSpPr>
        <p:grpSpPr>
          <a:xfrm>
            <a:off x="1028700" y="9280389"/>
            <a:ext cx="10029088" cy="3086100"/>
            <a:chOff x="0" y="0"/>
            <a:chExt cx="2641406" cy="812800"/>
          </a:xfrm>
        </p:grpSpPr>
        <p:sp>
          <p:nvSpPr>
            <p:cNvPr id="7" name="Freeform 7">
              <a:extLst>
                <a:ext uri="{FF2B5EF4-FFF2-40B4-BE49-F238E27FC236}">
                  <a16:creationId xmlns:a16="http://schemas.microsoft.com/office/drawing/2014/main" id="{F26D9849-81F0-0B08-F70E-316434782DE5}"/>
                </a:ext>
              </a:extLst>
            </p:cNvPr>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8" name="TextBox 8">
              <a:extLst>
                <a:ext uri="{FF2B5EF4-FFF2-40B4-BE49-F238E27FC236}">
                  <a16:creationId xmlns:a16="http://schemas.microsoft.com/office/drawing/2014/main" id="{5BBB6D91-1C86-ED54-F109-E6C138D882F1}"/>
                </a:ext>
              </a:extLst>
            </p:cNvPr>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9" name="Group 9">
            <a:extLst>
              <a:ext uri="{FF2B5EF4-FFF2-40B4-BE49-F238E27FC236}">
                <a16:creationId xmlns:a16="http://schemas.microsoft.com/office/drawing/2014/main" id="{DA313F2D-3472-9199-0B3B-38ABCA405B84}"/>
              </a:ext>
            </a:extLst>
          </p:cNvPr>
          <p:cNvGrpSpPr/>
          <p:nvPr/>
        </p:nvGrpSpPr>
        <p:grpSpPr>
          <a:xfrm>
            <a:off x="7230212" y="9280389"/>
            <a:ext cx="10029088" cy="3086100"/>
            <a:chOff x="0" y="0"/>
            <a:chExt cx="2641406" cy="812800"/>
          </a:xfrm>
        </p:grpSpPr>
        <p:sp>
          <p:nvSpPr>
            <p:cNvPr id="10" name="Freeform 10">
              <a:extLst>
                <a:ext uri="{FF2B5EF4-FFF2-40B4-BE49-F238E27FC236}">
                  <a16:creationId xmlns:a16="http://schemas.microsoft.com/office/drawing/2014/main" id="{1BED362E-9AE0-E837-F851-3B1C3FF506DC}"/>
                </a:ext>
              </a:extLst>
            </p:cNvPr>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1" name="TextBox 11">
              <a:extLst>
                <a:ext uri="{FF2B5EF4-FFF2-40B4-BE49-F238E27FC236}">
                  <a16:creationId xmlns:a16="http://schemas.microsoft.com/office/drawing/2014/main" id="{77F2B938-E97A-C20A-85C1-381A3D9A6C23}"/>
                </a:ext>
              </a:extLst>
            </p:cNvPr>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2" name="Group 12">
            <a:extLst>
              <a:ext uri="{FF2B5EF4-FFF2-40B4-BE49-F238E27FC236}">
                <a16:creationId xmlns:a16="http://schemas.microsoft.com/office/drawing/2014/main" id="{F8282D13-4DC2-C2B3-F543-CAF14B66AAF4}"/>
              </a:ext>
            </a:extLst>
          </p:cNvPr>
          <p:cNvGrpSpPr/>
          <p:nvPr/>
        </p:nvGrpSpPr>
        <p:grpSpPr>
          <a:xfrm>
            <a:off x="1437469" y="9280389"/>
            <a:ext cx="15413063" cy="3086100"/>
            <a:chOff x="0" y="0"/>
            <a:chExt cx="4059408" cy="812800"/>
          </a:xfrm>
        </p:grpSpPr>
        <p:sp>
          <p:nvSpPr>
            <p:cNvPr id="13" name="Freeform 13">
              <a:extLst>
                <a:ext uri="{FF2B5EF4-FFF2-40B4-BE49-F238E27FC236}">
                  <a16:creationId xmlns:a16="http://schemas.microsoft.com/office/drawing/2014/main" id="{BADAE45C-115C-F480-35CC-2133B5379A02}"/>
                </a:ext>
              </a:extLst>
            </p:cNvPr>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14" name="TextBox 14">
              <a:extLst>
                <a:ext uri="{FF2B5EF4-FFF2-40B4-BE49-F238E27FC236}">
                  <a16:creationId xmlns:a16="http://schemas.microsoft.com/office/drawing/2014/main" id="{83E0630A-7C20-79C1-4881-EABA9BB59705}"/>
                </a:ext>
              </a:extLst>
            </p:cNvPr>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grpSp>
        <p:nvGrpSpPr>
          <p:cNvPr id="15" name="Group 15">
            <a:extLst>
              <a:ext uri="{FF2B5EF4-FFF2-40B4-BE49-F238E27FC236}">
                <a16:creationId xmlns:a16="http://schemas.microsoft.com/office/drawing/2014/main" id="{95DD73AD-75E1-F791-0732-FE2C5947B6EA}"/>
              </a:ext>
            </a:extLst>
          </p:cNvPr>
          <p:cNvGrpSpPr/>
          <p:nvPr/>
        </p:nvGrpSpPr>
        <p:grpSpPr>
          <a:xfrm>
            <a:off x="1028700" y="-2003052"/>
            <a:ext cx="10029088" cy="3086100"/>
            <a:chOff x="0" y="0"/>
            <a:chExt cx="2641406" cy="812800"/>
          </a:xfrm>
        </p:grpSpPr>
        <p:sp>
          <p:nvSpPr>
            <p:cNvPr id="16" name="Freeform 16">
              <a:extLst>
                <a:ext uri="{FF2B5EF4-FFF2-40B4-BE49-F238E27FC236}">
                  <a16:creationId xmlns:a16="http://schemas.microsoft.com/office/drawing/2014/main" id="{928DDAB1-97C3-D82A-5944-B856C2297E1F}"/>
                </a:ext>
              </a:extLst>
            </p:cNvPr>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17" name="TextBox 17">
              <a:extLst>
                <a:ext uri="{FF2B5EF4-FFF2-40B4-BE49-F238E27FC236}">
                  <a16:creationId xmlns:a16="http://schemas.microsoft.com/office/drawing/2014/main" id="{1ACB09C9-98DE-B28E-174B-3E116A38DD3F}"/>
                </a:ext>
              </a:extLst>
            </p:cNvPr>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8" name="Group 18">
            <a:extLst>
              <a:ext uri="{FF2B5EF4-FFF2-40B4-BE49-F238E27FC236}">
                <a16:creationId xmlns:a16="http://schemas.microsoft.com/office/drawing/2014/main" id="{3489A03F-5D31-DA45-B989-556F02CD01E7}"/>
              </a:ext>
            </a:extLst>
          </p:cNvPr>
          <p:cNvGrpSpPr/>
          <p:nvPr/>
        </p:nvGrpSpPr>
        <p:grpSpPr>
          <a:xfrm>
            <a:off x="7230212" y="-2003052"/>
            <a:ext cx="10029088" cy="3086100"/>
            <a:chOff x="0" y="0"/>
            <a:chExt cx="2641406" cy="812800"/>
          </a:xfrm>
        </p:grpSpPr>
        <p:sp>
          <p:nvSpPr>
            <p:cNvPr id="19" name="Freeform 19">
              <a:extLst>
                <a:ext uri="{FF2B5EF4-FFF2-40B4-BE49-F238E27FC236}">
                  <a16:creationId xmlns:a16="http://schemas.microsoft.com/office/drawing/2014/main" id="{1D21CB0D-895D-F036-F8DF-6A3E8207D829}"/>
                </a:ext>
              </a:extLst>
            </p:cNvPr>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20" name="TextBox 20">
              <a:extLst>
                <a:ext uri="{FF2B5EF4-FFF2-40B4-BE49-F238E27FC236}">
                  <a16:creationId xmlns:a16="http://schemas.microsoft.com/office/drawing/2014/main" id="{61B53D7A-0D7C-500C-DF1A-6CFA7DF06718}"/>
                </a:ext>
              </a:extLst>
            </p:cNvPr>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21" name="Group 21">
            <a:extLst>
              <a:ext uri="{FF2B5EF4-FFF2-40B4-BE49-F238E27FC236}">
                <a16:creationId xmlns:a16="http://schemas.microsoft.com/office/drawing/2014/main" id="{3CC0383F-B3F6-88CE-32CF-0B60F9B99BE4}"/>
              </a:ext>
            </a:extLst>
          </p:cNvPr>
          <p:cNvGrpSpPr/>
          <p:nvPr/>
        </p:nvGrpSpPr>
        <p:grpSpPr>
          <a:xfrm>
            <a:off x="1437469" y="-2003052"/>
            <a:ext cx="15413063" cy="3086100"/>
            <a:chOff x="0" y="0"/>
            <a:chExt cx="4059408" cy="812800"/>
          </a:xfrm>
        </p:grpSpPr>
        <p:sp>
          <p:nvSpPr>
            <p:cNvPr id="22" name="Freeform 22">
              <a:extLst>
                <a:ext uri="{FF2B5EF4-FFF2-40B4-BE49-F238E27FC236}">
                  <a16:creationId xmlns:a16="http://schemas.microsoft.com/office/drawing/2014/main" id="{1C465D47-5131-6D80-BF94-DA35784FC132}"/>
                </a:ext>
              </a:extLst>
            </p:cNvPr>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23" name="TextBox 23">
              <a:extLst>
                <a:ext uri="{FF2B5EF4-FFF2-40B4-BE49-F238E27FC236}">
                  <a16:creationId xmlns:a16="http://schemas.microsoft.com/office/drawing/2014/main" id="{0FCA8447-05A2-7D59-71A4-D20158D0E60F}"/>
                </a:ext>
              </a:extLst>
            </p:cNvPr>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sp>
        <p:nvSpPr>
          <p:cNvPr id="24" name="TextBox 24">
            <a:extLst>
              <a:ext uri="{FF2B5EF4-FFF2-40B4-BE49-F238E27FC236}">
                <a16:creationId xmlns:a16="http://schemas.microsoft.com/office/drawing/2014/main" id="{7336685C-7B45-B94B-A051-EF94F0A0B390}"/>
              </a:ext>
            </a:extLst>
          </p:cNvPr>
          <p:cNvSpPr txBox="1"/>
          <p:nvPr/>
        </p:nvSpPr>
        <p:spPr>
          <a:xfrm>
            <a:off x="1844517" y="1636895"/>
            <a:ext cx="14538483" cy="1666034"/>
          </a:xfrm>
          <a:prstGeom prst="rect">
            <a:avLst/>
          </a:prstGeom>
        </p:spPr>
        <p:txBody>
          <a:bodyPr wrap="square" lIns="0" tIns="0" rIns="0" bIns="0" rtlCol="0" anchor="t">
            <a:spAutoFit/>
          </a:bodyPr>
          <a:lstStyle/>
          <a:p>
            <a:pPr algn="l">
              <a:lnSpc>
                <a:spcPts val="6399"/>
              </a:lnSpc>
            </a:pPr>
            <a:r>
              <a:rPr lang="en-US" sz="5400" b="1" dirty="0">
                <a:solidFill>
                  <a:srgbClr val="1D117F"/>
                </a:solidFill>
                <a:latin typeface="Poppins Bold"/>
                <a:ea typeface="Poppins Bold"/>
                <a:cs typeface="Poppins Bold"/>
                <a:sym typeface="Poppins Bold"/>
              </a:rPr>
              <a:t>Background Image - Set position and no-repeat</a:t>
            </a:r>
          </a:p>
        </p:txBody>
      </p:sp>
      <p:sp>
        <p:nvSpPr>
          <p:cNvPr id="26" name="TextBox 25">
            <a:extLst>
              <a:ext uri="{FF2B5EF4-FFF2-40B4-BE49-F238E27FC236}">
                <a16:creationId xmlns:a16="http://schemas.microsoft.com/office/drawing/2014/main" id="{80FF5AEC-E6A1-6E3E-55FD-BAF62457A33C}"/>
              </a:ext>
            </a:extLst>
          </p:cNvPr>
          <p:cNvSpPr txBox="1"/>
          <p:nvPr/>
        </p:nvSpPr>
        <p:spPr>
          <a:xfrm>
            <a:off x="2514600" y="5420214"/>
            <a:ext cx="13647047" cy="2371290"/>
          </a:xfrm>
          <a:prstGeom prst="rect">
            <a:avLst/>
          </a:prstGeom>
          <a:noFill/>
        </p:spPr>
        <p:txBody>
          <a:bodyPr wrap="square">
            <a:spAutoFit/>
          </a:bodyPr>
          <a:lstStyle/>
          <a:p>
            <a:pPr algn="just">
              <a:lnSpc>
                <a:spcPts val="4479"/>
              </a:lnSpc>
            </a:pPr>
            <a:r>
              <a:rPr lang="en-US" sz="3200" b="1" i="1" dirty="0">
                <a:solidFill>
                  <a:srgbClr val="000000"/>
                </a:solidFill>
                <a:latin typeface="Poppins"/>
                <a:ea typeface="Poppins"/>
                <a:cs typeface="Poppins"/>
                <a:sym typeface="Poppins"/>
              </a:rPr>
              <a:t>&lt;body style= “background-image: </a:t>
            </a:r>
            <a:r>
              <a:rPr lang="en-US" sz="3200" b="1" i="1" dirty="0" err="1">
                <a:solidFill>
                  <a:srgbClr val="000000"/>
                </a:solidFill>
                <a:latin typeface="Poppins"/>
                <a:ea typeface="Poppins"/>
                <a:cs typeface="Poppins"/>
                <a:sym typeface="Poppins"/>
              </a:rPr>
              <a:t>url</a:t>
            </a:r>
            <a:r>
              <a:rPr lang="en-US" sz="3200" b="1" i="1" dirty="0">
                <a:solidFill>
                  <a:srgbClr val="000000"/>
                </a:solidFill>
                <a:latin typeface="Poppins"/>
                <a:ea typeface="Poppins"/>
                <a:cs typeface="Poppins"/>
                <a:sym typeface="Poppins"/>
              </a:rPr>
              <a:t>(‘img_tree.png’);</a:t>
            </a:r>
          </a:p>
          <a:p>
            <a:pPr>
              <a:lnSpc>
                <a:spcPts val="4479"/>
              </a:lnSpc>
            </a:pPr>
            <a:r>
              <a:rPr lang="en-US" sz="3200" b="1" i="1" dirty="0" err="1">
                <a:solidFill>
                  <a:srgbClr val="000000"/>
                </a:solidFill>
                <a:latin typeface="Poppins"/>
                <a:ea typeface="Poppins"/>
                <a:cs typeface="Poppins"/>
                <a:sym typeface="Poppins"/>
              </a:rPr>
              <a:t>background-repeat:no-repeat</a:t>
            </a:r>
            <a:r>
              <a:rPr lang="en-US" sz="3200" b="1" i="1" dirty="0">
                <a:solidFill>
                  <a:srgbClr val="000000"/>
                </a:solidFill>
                <a:latin typeface="Poppins"/>
                <a:ea typeface="Poppins"/>
                <a:cs typeface="Poppins"/>
                <a:sym typeface="Poppins"/>
              </a:rPr>
              <a:t>”&gt;</a:t>
            </a:r>
          </a:p>
          <a:p>
            <a:pPr>
              <a:lnSpc>
                <a:spcPts val="4479"/>
              </a:lnSpc>
            </a:pPr>
            <a:br>
              <a:rPr lang="en-US" sz="3200" b="1" i="1" dirty="0">
                <a:solidFill>
                  <a:srgbClr val="000000"/>
                </a:solidFill>
                <a:latin typeface="Poppins"/>
                <a:ea typeface="Poppins"/>
                <a:cs typeface="Poppins"/>
                <a:sym typeface="Poppins"/>
              </a:rPr>
            </a:br>
            <a:r>
              <a:rPr lang="en-US" sz="3200" b="1" i="1" dirty="0">
                <a:solidFill>
                  <a:srgbClr val="000000"/>
                </a:solidFill>
                <a:latin typeface="Poppins"/>
                <a:ea typeface="Poppins"/>
                <a:cs typeface="Poppins"/>
                <a:sym typeface="Poppins"/>
              </a:rPr>
              <a:t>&lt;/body&gt;</a:t>
            </a:r>
          </a:p>
        </p:txBody>
      </p:sp>
    </p:spTree>
    <p:extLst>
      <p:ext uri="{BB962C8B-B14F-4D97-AF65-F5344CB8AC3E}">
        <p14:creationId xmlns:p14="http://schemas.microsoft.com/office/powerpoint/2010/main" val="34698039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10F0B7-C843-FA11-14C6-F4A4B085CA0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EDE52D2-22BC-DD18-EB3D-413AD20DE365}"/>
              </a:ext>
            </a:extLst>
          </p:cNvPr>
          <p:cNvSpPr/>
          <p:nvPr/>
        </p:nvSpPr>
        <p:spPr>
          <a:xfrm>
            <a:off x="12899569" y="4554963"/>
            <a:ext cx="1198195" cy="970538"/>
          </a:xfrm>
          <a:custGeom>
            <a:avLst/>
            <a:gdLst/>
            <a:ahLst/>
            <a:cxnLst/>
            <a:rect l="l" t="t" r="r" b="b"/>
            <a:pathLst>
              <a:path w="1198195" h="970538">
                <a:moveTo>
                  <a:pt x="0" y="0"/>
                </a:moveTo>
                <a:lnTo>
                  <a:pt x="1198194" y="0"/>
                </a:lnTo>
                <a:lnTo>
                  <a:pt x="1198194" y="970538"/>
                </a:lnTo>
                <a:lnTo>
                  <a:pt x="0" y="97053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a:extLst>
              <a:ext uri="{FF2B5EF4-FFF2-40B4-BE49-F238E27FC236}">
                <a16:creationId xmlns:a16="http://schemas.microsoft.com/office/drawing/2014/main" id="{19E88CC7-BE7E-8744-288C-831ABFD9FF0D}"/>
              </a:ext>
            </a:extLst>
          </p:cNvPr>
          <p:cNvSpPr/>
          <p:nvPr/>
        </p:nvSpPr>
        <p:spPr>
          <a:xfrm rot="5400000" flipV="1">
            <a:off x="12965612" y="3004231"/>
            <a:ext cx="10478805" cy="4086734"/>
          </a:xfrm>
          <a:custGeom>
            <a:avLst/>
            <a:gdLst/>
            <a:ahLst/>
            <a:cxnLst/>
            <a:rect l="l" t="t" r="r" b="b"/>
            <a:pathLst>
              <a:path w="10478805" h="4086734">
                <a:moveTo>
                  <a:pt x="0" y="4086734"/>
                </a:moveTo>
                <a:lnTo>
                  <a:pt x="10478805" y="4086734"/>
                </a:lnTo>
                <a:lnTo>
                  <a:pt x="10478805" y="0"/>
                </a:lnTo>
                <a:lnTo>
                  <a:pt x="0" y="0"/>
                </a:lnTo>
                <a:lnTo>
                  <a:pt x="0" y="4086734"/>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a:extLst>
              <a:ext uri="{FF2B5EF4-FFF2-40B4-BE49-F238E27FC236}">
                <a16:creationId xmlns:a16="http://schemas.microsoft.com/office/drawing/2014/main" id="{F06CC0EA-F961-6D95-ECB9-60DA1D49C20D}"/>
              </a:ext>
            </a:extLst>
          </p:cNvPr>
          <p:cNvSpPr txBox="1"/>
          <p:nvPr/>
        </p:nvSpPr>
        <p:spPr>
          <a:xfrm>
            <a:off x="2407491" y="3344276"/>
            <a:ext cx="13647047" cy="2278894"/>
          </a:xfrm>
          <a:prstGeom prst="rect">
            <a:avLst/>
          </a:prstGeom>
        </p:spPr>
        <p:txBody>
          <a:bodyPr wrap="square" lIns="0" tIns="0" rIns="0" bIns="0" rtlCol="0" anchor="t">
            <a:spAutoFit/>
          </a:bodyPr>
          <a:lstStyle/>
          <a:p>
            <a:pPr marL="457200" indent="-457200" algn="just">
              <a:lnSpc>
                <a:spcPts val="4479"/>
              </a:lnSpc>
              <a:buFont typeface="Arial" panose="020B0604020202020204" pitchFamily="34" charset="0"/>
              <a:buChar char="•"/>
            </a:pPr>
            <a:r>
              <a:rPr lang="en-US" sz="3600" dirty="0">
                <a:solidFill>
                  <a:srgbClr val="000000"/>
                </a:solidFill>
                <a:latin typeface="Poppins"/>
                <a:ea typeface="Poppins"/>
                <a:cs typeface="Poppins"/>
                <a:sym typeface="Poppins"/>
              </a:rPr>
              <a:t>The position of the image is specified by the </a:t>
            </a:r>
            <a:r>
              <a:rPr lang="en-US" sz="3600" b="1" dirty="0">
                <a:solidFill>
                  <a:srgbClr val="000000"/>
                </a:solidFill>
                <a:latin typeface="Poppins"/>
                <a:ea typeface="Poppins"/>
                <a:cs typeface="Poppins"/>
                <a:sym typeface="Poppins"/>
              </a:rPr>
              <a:t>background-position </a:t>
            </a:r>
            <a:r>
              <a:rPr lang="en-US" sz="3600" dirty="0">
                <a:solidFill>
                  <a:srgbClr val="000000"/>
                </a:solidFill>
                <a:latin typeface="Poppins"/>
                <a:ea typeface="Poppins"/>
                <a:cs typeface="Poppins"/>
                <a:sym typeface="Poppins"/>
              </a:rPr>
              <a:t>property:</a:t>
            </a:r>
          </a:p>
          <a:p>
            <a:pPr marL="457200" indent="-457200" algn="just">
              <a:lnSpc>
                <a:spcPts val="4479"/>
              </a:lnSpc>
              <a:buFont typeface="Arial" panose="020B0604020202020204" pitchFamily="34" charset="0"/>
              <a:buChar char="•"/>
            </a:pPr>
            <a:endParaRPr lang="en-US" sz="3600" dirty="0">
              <a:solidFill>
                <a:srgbClr val="000000"/>
              </a:solidFill>
              <a:latin typeface="Poppins"/>
              <a:ea typeface="Poppins"/>
              <a:cs typeface="Poppins"/>
              <a:sym typeface="Poppins"/>
            </a:endParaRPr>
          </a:p>
          <a:p>
            <a:pPr marL="457200" indent="-457200" algn="just">
              <a:lnSpc>
                <a:spcPts val="4479"/>
              </a:lnSpc>
              <a:buFont typeface="Arial" panose="020B0604020202020204" pitchFamily="34" charset="0"/>
              <a:buChar char="•"/>
            </a:pPr>
            <a:endParaRPr lang="en-US" sz="3600" dirty="0">
              <a:solidFill>
                <a:srgbClr val="000000"/>
              </a:solidFill>
              <a:latin typeface="Poppins"/>
              <a:ea typeface="Poppins"/>
              <a:cs typeface="Poppins"/>
              <a:sym typeface="Poppins"/>
            </a:endParaRPr>
          </a:p>
        </p:txBody>
      </p:sp>
      <p:sp>
        <p:nvSpPr>
          <p:cNvPr id="5" name="Freeform 5">
            <a:extLst>
              <a:ext uri="{FF2B5EF4-FFF2-40B4-BE49-F238E27FC236}">
                <a16:creationId xmlns:a16="http://schemas.microsoft.com/office/drawing/2014/main" id="{F67D5DC9-EBE6-06AF-B669-00ED8660066F}"/>
              </a:ext>
            </a:extLst>
          </p:cNvPr>
          <p:cNvSpPr/>
          <p:nvPr/>
        </p:nvSpPr>
        <p:spPr>
          <a:xfrm rot="5400000">
            <a:off x="-5438253" y="3004231"/>
            <a:ext cx="10478805" cy="4086734"/>
          </a:xfrm>
          <a:custGeom>
            <a:avLst/>
            <a:gdLst/>
            <a:ahLst/>
            <a:cxnLst/>
            <a:rect l="l" t="t" r="r" b="b"/>
            <a:pathLst>
              <a:path w="10478805" h="4086734">
                <a:moveTo>
                  <a:pt x="0" y="0"/>
                </a:moveTo>
                <a:lnTo>
                  <a:pt x="10478805" y="0"/>
                </a:lnTo>
                <a:lnTo>
                  <a:pt x="10478805" y="4086734"/>
                </a:lnTo>
                <a:lnTo>
                  <a:pt x="0" y="40867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a:extLst>
              <a:ext uri="{FF2B5EF4-FFF2-40B4-BE49-F238E27FC236}">
                <a16:creationId xmlns:a16="http://schemas.microsoft.com/office/drawing/2014/main" id="{9FB629CE-E114-0623-60F2-613ADA961D35}"/>
              </a:ext>
            </a:extLst>
          </p:cNvPr>
          <p:cNvGrpSpPr/>
          <p:nvPr/>
        </p:nvGrpSpPr>
        <p:grpSpPr>
          <a:xfrm>
            <a:off x="1028700" y="9280389"/>
            <a:ext cx="10029088" cy="3086100"/>
            <a:chOff x="0" y="0"/>
            <a:chExt cx="2641406" cy="812800"/>
          </a:xfrm>
        </p:grpSpPr>
        <p:sp>
          <p:nvSpPr>
            <p:cNvPr id="7" name="Freeform 7">
              <a:extLst>
                <a:ext uri="{FF2B5EF4-FFF2-40B4-BE49-F238E27FC236}">
                  <a16:creationId xmlns:a16="http://schemas.microsoft.com/office/drawing/2014/main" id="{A934EA40-A3B8-E51C-491D-27A6872F1DBB}"/>
                </a:ext>
              </a:extLst>
            </p:cNvPr>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8" name="TextBox 8">
              <a:extLst>
                <a:ext uri="{FF2B5EF4-FFF2-40B4-BE49-F238E27FC236}">
                  <a16:creationId xmlns:a16="http://schemas.microsoft.com/office/drawing/2014/main" id="{CD4E3ACF-A353-5992-1DDD-12BD41B0FB1C}"/>
                </a:ext>
              </a:extLst>
            </p:cNvPr>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9" name="Group 9">
            <a:extLst>
              <a:ext uri="{FF2B5EF4-FFF2-40B4-BE49-F238E27FC236}">
                <a16:creationId xmlns:a16="http://schemas.microsoft.com/office/drawing/2014/main" id="{100A5EEE-3D45-71CD-0FC4-27C9B90C208A}"/>
              </a:ext>
            </a:extLst>
          </p:cNvPr>
          <p:cNvGrpSpPr/>
          <p:nvPr/>
        </p:nvGrpSpPr>
        <p:grpSpPr>
          <a:xfrm>
            <a:off x="7230212" y="9280389"/>
            <a:ext cx="10029088" cy="3086100"/>
            <a:chOff x="0" y="0"/>
            <a:chExt cx="2641406" cy="812800"/>
          </a:xfrm>
        </p:grpSpPr>
        <p:sp>
          <p:nvSpPr>
            <p:cNvPr id="10" name="Freeform 10">
              <a:extLst>
                <a:ext uri="{FF2B5EF4-FFF2-40B4-BE49-F238E27FC236}">
                  <a16:creationId xmlns:a16="http://schemas.microsoft.com/office/drawing/2014/main" id="{DAF71948-6115-AEE1-FD1C-7479F37AC1FF}"/>
                </a:ext>
              </a:extLst>
            </p:cNvPr>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1" name="TextBox 11">
              <a:extLst>
                <a:ext uri="{FF2B5EF4-FFF2-40B4-BE49-F238E27FC236}">
                  <a16:creationId xmlns:a16="http://schemas.microsoft.com/office/drawing/2014/main" id="{62526C80-90F4-6835-BC42-06ED1314824F}"/>
                </a:ext>
              </a:extLst>
            </p:cNvPr>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2" name="Group 12">
            <a:extLst>
              <a:ext uri="{FF2B5EF4-FFF2-40B4-BE49-F238E27FC236}">
                <a16:creationId xmlns:a16="http://schemas.microsoft.com/office/drawing/2014/main" id="{061C6E63-A4F1-8C59-7A0B-5AD2FF3A7AD8}"/>
              </a:ext>
            </a:extLst>
          </p:cNvPr>
          <p:cNvGrpSpPr/>
          <p:nvPr/>
        </p:nvGrpSpPr>
        <p:grpSpPr>
          <a:xfrm>
            <a:off x="1437469" y="9280389"/>
            <a:ext cx="15413063" cy="3086100"/>
            <a:chOff x="0" y="0"/>
            <a:chExt cx="4059408" cy="812800"/>
          </a:xfrm>
        </p:grpSpPr>
        <p:sp>
          <p:nvSpPr>
            <p:cNvPr id="13" name="Freeform 13">
              <a:extLst>
                <a:ext uri="{FF2B5EF4-FFF2-40B4-BE49-F238E27FC236}">
                  <a16:creationId xmlns:a16="http://schemas.microsoft.com/office/drawing/2014/main" id="{D365B1B5-91F8-6F46-937E-07EF39E3F6C9}"/>
                </a:ext>
              </a:extLst>
            </p:cNvPr>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14" name="TextBox 14">
              <a:extLst>
                <a:ext uri="{FF2B5EF4-FFF2-40B4-BE49-F238E27FC236}">
                  <a16:creationId xmlns:a16="http://schemas.microsoft.com/office/drawing/2014/main" id="{7ADFA74C-EF9A-A588-2B0C-2E8CDA253364}"/>
                </a:ext>
              </a:extLst>
            </p:cNvPr>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grpSp>
        <p:nvGrpSpPr>
          <p:cNvPr id="15" name="Group 15">
            <a:extLst>
              <a:ext uri="{FF2B5EF4-FFF2-40B4-BE49-F238E27FC236}">
                <a16:creationId xmlns:a16="http://schemas.microsoft.com/office/drawing/2014/main" id="{11385C22-541D-221A-7C8D-FCD0EAC45C98}"/>
              </a:ext>
            </a:extLst>
          </p:cNvPr>
          <p:cNvGrpSpPr/>
          <p:nvPr/>
        </p:nvGrpSpPr>
        <p:grpSpPr>
          <a:xfrm>
            <a:off x="1028700" y="-2003052"/>
            <a:ext cx="10029088" cy="3086100"/>
            <a:chOff x="0" y="0"/>
            <a:chExt cx="2641406" cy="812800"/>
          </a:xfrm>
        </p:grpSpPr>
        <p:sp>
          <p:nvSpPr>
            <p:cNvPr id="16" name="Freeform 16">
              <a:extLst>
                <a:ext uri="{FF2B5EF4-FFF2-40B4-BE49-F238E27FC236}">
                  <a16:creationId xmlns:a16="http://schemas.microsoft.com/office/drawing/2014/main" id="{F039A75E-DE0D-CAC8-EC9E-924EBFB9BFAA}"/>
                </a:ext>
              </a:extLst>
            </p:cNvPr>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17" name="TextBox 17">
              <a:extLst>
                <a:ext uri="{FF2B5EF4-FFF2-40B4-BE49-F238E27FC236}">
                  <a16:creationId xmlns:a16="http://schemas.microsoft.com/office/drawing/2014/main" id="{018EB06C-FB7A-91A9-19D4-5B9F7343A4AD}"/>
                </a:ext>
              </a:extLst>
            </p:cNvPr>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8" name="Group 18">
            <a:extLst>
              <a:ext uri="{FF2B5EF4-FFF2-40B4-BE49-F238E27FC236}">
                <a16:creationId xmlns:a16="http://schemas.microsoft.com/office/drawing/2014/main" id="{1F8CD76E-E951-6CF8-AFB7-9E2CD4927E99}"/>
              </a:ext>
            </a:extLst>
          </p:cNvPr>
          <p:cNvGrpSpPr/>
          <p:nvPr/>
        </p:nvGrpSpPr>
        <p:grpSpPr>
          <a:xfrm>
            <a:off x="7230212" y="-2003052"/>
            <a:ext cx="10029088" cy="3086100"/>
            <a:chOff x="0" y="0"/>
            <a:chExt cx="2641406" cy="812800"/>
          </a:xfrm>
        </p:grpSpPr>
        <p:sp>
          <p:nvSpPr>
            <p:cNvPr id="19" name="Freeform 19">
              <a:extLst>
                <a:ext uri="{FF2B5EF4-FFF2-40B4-BE49-F238E27FC236}">
                  <a16:creationId xmlns:a16="http://schemas.microsoft.com/office/drawing/2014/main" id="{D2D25240-388A-1AEC-DA3E-0B3F9D7D10A0}"/>
                </a:ext>
              </a:extLst>
            </p:cNvPr>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20" name="TextBox 20">
              <a:extLst>
                <a:ext uri="{FF2B5EF4-FFF2-40B4-BE49-F238E27FC236}">
                  <a16:creationId xmlns:a16="http://schemas.microsoft.com/office/drawing/2014/main" id="{74B4A5D1-AADA-46FD-51DA-EA375FC59CD6}"/>
                </a:ext>
              </a:extLst>
            </p:cNvPr>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21" name="Group 21">
            <a:extLst>
              <a:ext uri="{FF2B5EF4-FFF2-40B4-BE49-F238E27FC236}">
                <a16:creationId xmlns:a16="http://schemas.microsoft.com/office/drawing/2014/main" id="{A1199B63-E79A-FF9A-D68D-0DF0500E2C56}"/>
              </a:ext>
            </a:extLst>
          </p:cNvPr>
          <p:cNvGrpSpPr/>
          <p:nvPr/>
        </p:nvGrpSpPr>
        <p:grpSpPr>
          <a:xfrm>
            <a:off x="1437469" y="-2003052"/>
            <a:ext cx="15413063" cy="3086100"/>
            <a:chOff x="0" y="0"/>
            <a:chExt cx="4059408" cy="812800"/>
          </a:xfrm>
        </p:grpSpPr>
        <p:sp>
          <p:nvSpPr>
            <p:cNvPr id="22" name="Freeform 22">
              <a:extLst>
                <a:ext uri="{FF2B5EF4-FFF2-40B4-BE49-F238E27FC236}">
                  <a16:creationId xmlns:a16="http://schemas.microsoft.com/office/drawing/2014/main" id="{5322871B-CA11-B12B-0AA6-63E5B677DA2D}"/>
                </a:ext>
              </a:extLst>
            </p:cNvPr>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23" name="TextBox 23">
              <a:extLst>
                <a:ext uri="{FF2B5EF4-FFF2-40B4-BE49-F238E27FC236}">
                  <a16:creationId xmlns:a16="http://schemas.microsoft.com/office/drawing/2014/main" id="{7A251FE5-B4BF-6C88-AA55-9158F965221E}"/>
                </a:ext>
              </a:extLst>
            </p:cNvPr>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sp>
        <p:nvSpPr>
          <p:cNvPr id="24" name="TextBox 24">
            <a:extLst>
              <a:ext uri="{FF2B5EF4-FFF2-40B4-BE49-F238E27FC236}">
                <a16:creationId xmlns:a16="http://schemas.microsoft.com/office/drawing/2014/main" id="{774B3F7B-A748-2F27-00A9-7317CF8DEA14}"/>
              </a:ext>
            </a:extLst>
          </p:cNvPr>
          <p:cNvSpPr txBox="1"/>
          <p:nvPr/>
        </p:nvSpPr>
        <p:spPr>
          <a:xfrm>
            <a:off x="1844517" y="1636895"/>
            <a:ext cx="14538483" cy="1666034"/>
          </a:xfrm>
          <a:prstGeom prst="rect">
            <a:avLst/>
          </a:prstGeom>
        </p:spPr>
        <p:txBody>
          <a:bodyPr wrap="square" lIns="0" tIns="0" rIns="0" bIns="0" rtlCol="0" anchor="t">
            <a:spAutoFit/>
          </a:bodyPr>
          <a:lstStyle/>
          <a:p>
            <a:pPr algn="l">
              <a:lnSpc>
                <a:spcPts val="6399"/>
              </a:lnSpc>
            </a:pPr>
            <a:r>
              <a:rPr lang="en-US" sz="5400" b="1" dirty="0">
                <a:solidFill>
                  <a:srgbClr val="1D117F"/>
                </a:solidFill>
                <a:latin typeface="Poppins Bold"/>
                <a:ea typeface="Poppins Bold"/>
                <a:cs typeface="Poppins Bold"/>
                <a:sym typeface="Poppins Bold"/>
              </a:rPr>
              <a:t>Background Image - Set position and no-repeat</a:t>
            </a:r>
          </a:p>
        </p:txBody>
      </p:sp>
      <p:sp>
        <p:nvSpPr>
          <p:cNvPr id="26" name="TextBox 25">
            <a:extLst>
              <a:ext uri="{FF2B5EF4-FFF2-40B4-BE49-F238E27FC236}">
                <a16:creationId xmlns:a16="http://schemas.microsoft.com/office/drawing/2014/main" id="{88E63DB5-7682-85A1-74F7-857AFF70D0E6}"/>
              </a:ext>
            </a:extLst>
          </p:cNvPr>
          <p:cNvSpPr txBox="1"/>
          <p:nvPr/>
        </p:nvSpPr>
        <p:spPr>
          <a:xfrm>
            <a:off x="2514600" y="5420214"/>
            <a:ext cx="13647047" cy="2371290"/>
          </a:xfrm>
          <a:prstGeom prst="rect">
            <a:avLst/>
          </a:prstGeom>
          <a:noFill/>
        </p:spPr>
        <p:txBody>
          <a:bodyPr wrap="square">
            <a:spAutoFit/>
          </a:bodyPr>
          <a:lstStyle/>
          <a:p>
            <a:pPr algn="just">
              <a:lnSpc>
                <a:spcPts val="4479"/>
              </a:lnSpc>
            </a:pPr>
            <a:r>
              <a:rPr lang="en-US" sz="3200" b="1" i="1" dirty="0">
                <a:solidFill>
                  <a:srgbClr val="000000"/>
                </a:solidFill>
                <a:latin typeface="Poppins"/>
                <a:ea typeface="Poppins"/>
                <a:cs typeface="Poppins"/>
                <a:sym typeface="Poppins"/>
              </a:rPr>
              <a:t>&lt;body style = “background-image: </a:t>
            </a:r>
            <a:r>
              <a:rPr lang="en-US" sz="3200" b="1" i="1" dirty="0" err="1">
                <a:solidFill>
                  <a:srgbClr val="000000"/>
                </a:solidFill>
                <a:latin typeface="Poppins"/>
                <a:ea typeface="Poppins"/>
                <a:cs typeface="Poppins"/>
                <a:sym typeface="Poppins"/>
              </a:rPr>
              <a:t>url</a:t>
            </a:r>
            <a:r>
              <a:rPr lang="en-US" sz="3200" b="1" i="1" dirty="0">
                <a:solidFill>
                  <a:srgbClr val="000000"/>
                </a:solidFill>
                <a:latin typeface="Poppins"/>
                <a:ea typeface="Poppins"/>
                <a:cs typeface="Poppins"/>
                <a:sym typeface="Poppins"/>
              </a:rPr>
              <a:t>(‘img_tree.png’); background-repeat: no-repeat; background-position: right top”&gt;</a:t>
            </a:r>
          </a:p>
          <a:p>
            <a:pPr algn="just">
              <a:lnSpc>
                <a:spcPts val="4479"/>
              </a:lnSpc>
            </a:pPr>
            <a:r>
              <a:rPr lang="en-US" sz="3200" b="1" i="1" dirty="0">
                <a:solidFill>
                  <a:srgbClr val="000000"/>
                </a:solidFill>
                <a:latin typeface="Poppins"/>
                <a:ea typeface="Poppins"/>
                <a:cs typeface="Poppins"/>
                <a:sym typeface="Poppins"/>
              </a:rPr>
              <a:t>&lt;/body&gt;</a:t>
            </a:r>
          </a:p>
        </p:txBody>
      </p:sp>
    </p:spTree>
    <p:extLst>
      <p:ext uri="{BB962C8B-B14F-4D97-AF65-F5344CB8AC3E}">
        <p14:creationId xmlns:p14="http://schemas.microsoft.com/office/powerpoint/2010/main" val="37697632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735F38-2921-B54E-EA24-2D1FFED88C6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D1589C8-F50B-9528-4891-ECE22DA844CD}"/>
              </a:ext>
            </a:extLst>
          </p:cNvPr>
          <p:cNvSpPr/>
          <p:nvPr/>
        </p:nvSpPr>
        <p:spPr>
          <a:xfrm>
            <a:off x="12899569" y="4554963"/>
            <a:ext cx="1198195" cy="970538"/>
          </a:xfrm>
          <a:custGeom>
            <a:avLst/>
            <a:gdLst/>
            <a:ahLst/>
            <a:cxnLst/>
            <a:rect l="l" t="t" r="r" b="b"/>
            <a:pathLst>
              <a:path w="1198195" h="970538">
                <a:moveTo>
                  <a:pt x="0" y="0"/>
                </a:moveTo>
                <a:lnTo>
                  <a:pt x="1198194" y="0"/>
                </a:lnTo>
                <a:lnTo>
                  <a:pt x="1198194" y="970538"/>
                </a:lnTo>
                <a:lnTo>
                  <a:pt x="0" y="97053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a:extLst>
              <a:ext uri="{FF2B5EF4-FFF2-40B4-BE49-F238E27FC236}">
                <a16:creationId xmlns:a16="http://schemas.microsoft.com/office/drawing/2014/main" id="{EBFE7545-A7C0-F229-C031-D8FE57F56429}"/>
              </a:ext>
            </a:extLst>
          </p:cNvPr>
          <p:cNvSpPr/>
          <p:nvPr/>
        </p:nvSpPr>
        <p:spPr>
          <a:xfrm rot="5400000" flipV="1">
            <a:off x="12965612" y="3004231"/>
            <a:ext cx="10478805" cy="4086734"/>
          </a:xfrm>
          <a:custGeom>
            <a:avLst/>
            <a:gdLst/>
            <a:ahLst/>
            <a:cxnLst/>
            <a:rect l="l" t="t" r="r" b="b"/>
            <a:pathLst>
              <a:path w="10478805" h="4086734">
                <a:moveTo>
                  <a:pt x="0" y="4086734"/>
                </a:moveTo>
                <a:lnTo>
                  <a:pt x="10478805" y="4086734"/>
                </a:lnTo>
                <a:lnTo>
                  <a:pt x="10478805" y="0"/>
                </a:lnTo>
                <a:lnTo>
                  <a:pt x="0" y="0"/>
                </a:lnTo>
                <a:lnTo>
                  <a:pt x="0" y="4086734"/>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a:extLst>
              <a:ext uri="{FF2B5EF4-FFF2-40B4-BE49-F238E27FC236}">
                <a16:creationId xmlns:a16="http://schemas.microsoft.com/office/drawing/2014/main" id="{2A963D1B-4AB9-F592-43AA-CD6EE9823B7D}"/>
              </a:ext>
            </a:extLst>
          </p:cNvPr>
          <p:cNvSpPr txBox="1"/>
          <p:nvPr/>
        </p:nvSpPr>
        <p:spPr>
          <a:xfrm>
            <a:off x="2407491" y="3344276"/>
            <a:ext cx="13647047" cy="3447482"/>
          </a:xfrm>
          <a:prstGeom prst="rect">
            <a:avLst/>
          </a:prstGeom>
        </p:spPr>
        <p:txBody>
          <a:bodyPr wrap="square" lIns="0" tIns="0" rIns="0" bIns="0" rtlCol="0" anchor="t">
            <a:spAutoFit/>
          </a:bodyPr>
          <a:lstStyle/>
          <a:p>
            <a:pPr marL="457200" indent="-457200" algn="just">
              <a:lnSpc>
                <a:spcPts val="4479"/>
              </a:lnSpc>
              <a:buFont typeface="Arial" panose="020B0604020202020204" pitchFamily="34" charset="0"/>
              <a:buChar char="•"/>
            </a:pPr>
            <a:r>
              <a:rPr lang="en-US" sz="4400" dirty="0">
                <a:solidFill>
                  <a:srgbClr val="000000"/>
                </a:solidFill>
                <a:latin typeface="Poppins"/>
                <a:ea typeface="Poppins"/>
                <a:cs typeface="Poppins"/>
                <a:sym typeface="Poppins"/>
              </a:rPr>
              <a:t>background-repeat: repeat;</a:t>
            </a:r>
          </a:p>
          <a:p>
            <a:pPr marL="457200" indent="-457200" algn="just">
              <a:lnSpc>
                <a:spcPts val="4479"/>
              </a:lnSpc>
              <a:buFont typeface="Arial" panose="020B0604020202020204" pitchFamily="34" charset="0"/>
              <a:buChar char="•"/>
            </a:pPr>
            <a:r>
              <a:rPr lang="en-US" sz="4400" dirty="0">
                <a:solidFill>
                  <a:srgbClr val="000000"/>
                </a:solidFill>
                <a:latin typeface="Poppins"/>
                <a:ea typeface="Poppins"/>
                <a:cs typeface="Poppins"/>
                <a:sym typeface="Poppins"/>
              </a:rPr>
              <a:t>background-repeat: repeat-x;</a:t>
            </a:r>
          </a:p>
          <a:p>
            <a:pPr marL="457200" indent="-457200" algn="just">
              <a:lnSpc>
                <a:spcPts val="4479"/>
              </a:lnSpc>
              <a:buFont typeface="Arial" panose="020B0604020202020204" pitchFamily="34" charset="0"/>
              <a:buChar char="•"/>
            </a:pPr>
            <a:r>
              <a:rPr lang="en-US" sz="4400" dirty="0">
                <a:solidFill>
                  <a:srgbClr val="000000"/>
                </a:solidFill>
                <a:latin typeface="Poppins"/>
                <a:ea typeface="Poppins"/>
                <a:cs typeface="Poppins"/>
                <a:sym typeface="Poppins"/>
              </a:rPr>
              <a:t>background-repeat: repeat-y;</a:t>
            </a:r>
          </a:p>
          <a:p>
            <a:pPr marL="457200" indent="-457200" algn="just">
              <a:lnSpc>
                <a:spcPts val="4479"/>
              </a:lnSpc>
              <a:buFont typeface="Arial" panose="020B0604020202020204" pitchFamily="34" charset="0"/>
              <a:buChar char="•"/>
            </a:pPr>
            <a:r>
              <a:rPr lang="en-US" sz="4400" dirty="0">
                <a:solidFill>
                  <a:srgbClr val="000000"/>
                </a:solidFill>
                <a:latin typeface="Poppins"/>
                <a:ea typeface="Poppins"/>
                <a:cs typeface="Poppins"/>
                <a:sym typeface="Poppins"/>
              </a:rPr>
              <a:t>background-repeat: no-repeat;</a:t>
            </a:r>
          </a:p>
          <a:p>
            <a:pPr marL="457200" indent="-457200" algn="just">
              <a:lnSpc>
                <a:spcPts val="4479"/>
              </a:lnSpc>
              <a:buFont typeface="Arial" panose="020B0604020202020204" pitchFamily="34" charset="0"/>
              <a:buChar char="•"/>
            </a:pPr>
            <a:r>
              <a:rPr lang="en-US" sz="4400" dirty="0">
                <a:solidFill>
                  <a:srgbClr val="000000"/>
                </a:solidFill>
                <a:latin typeface="Poppins"/>
                <a:ea typeface="Poppins"/>
                <a:cs typeface="Poppins"/>
                <a:sym typeface="Poppins"/>
              </a:rPr>
              <a:t>background-repeat: space;</a:t>
            </a:r>
          </a:p>
          <a:p>
            <a:pPr marL="457200" indent="-457200" algn="just">
              <a:lnSpc>
                <a:spcPts val="4479"/>
              </a:lnSpc>
              <a:buFont typeface="Arial" panose="020B0604020202020204" pitchFamily="34" charset="0"/>
              <a:buChar char="•"/>
            </a:pPr>
            <a:r>
              <a:rPr lang="en-US" sz="4400" dirty="0">
                <a:solidFill>
                  <a:srgbClr val="000000"/>
                </a:solidFill>
                <a:latin typeface="Poppins"/>
                <a:ea typeface="Poppins"/>
                <a:cs typeface="Poppins"/>
                <a:sym typeface="Poppins"/>
              </a:rPr>
              <a:t>background-repeat: round;</a:t>
            </a:r>
          </a:p>
        </p:txBody>
      </p:sp>
      <p:sp>
        <p:nvSpPr>
          <p:cNvPr id="5" name="Freeform 5">
            <a:extLst>
              <a:ext uri="{FF2B5EF4-FFF2-40B4-BE49-F238E27FC236}">
                <a16:creationId xmlns:a16="http://schemas.microsoft.com/office/drawing/2014/main" id="{8D054B34-0FB9-EBFB-E1DD-D64520320B65}"/>
              </a:ext>
            </a:extLst>
          </p:cNvPr>
          <p:cNvSpPr/>
          <p:nvPr/>
        </p:nvSpPr>
        <p:spPr>
          <a:xfrm rot="5400000">
            <a:off x="-5438253" y="3004231"/>
            <a:ext cx="10478805" cy="4086734"/>
          </a:xfrm>
          <a:custGeom>
            <a:avLst/>
            <a:gdLst/>
            <a:ahLst/>
            <a:cxnLst/>
            <a:rect l="l" t="t" r="r" b="b"/>
            <a:pathLst>
              <a:path w="10478805" h="4086734">
                <a:moveTo>
                  <a:pt x="0" y="0"/>
                </a:moveTo>
                <a:lnTo>
                  <a:pt x="10478805" y="0"/>
                </a:lnTo>
                <a:lnTo>
                  <a:pt x="10478805" y="4086734"/>
                </a:lnTo>
                <a:lnTo>
                  <a:pt x="0" y="40867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a:extLst>
              <a:ext uri="{FF2B5EF4-FFF2-40B4-BE49-F238E27FC236}">
                <a16:creationId xmlns:a16="http://schemas.microsoft.com/office/drawing/2014/main" id="{1A1AA333-DE55-FD84-499F-933D68FF78B3}"/>
              </a:ext>
            </a:extLst>
          </p:cNvPr>
          <p:cNvGrpSpPr/>
          <p:nvPr/>
        </p:nvGrpSpPr>
        <p:grpSpPr>
          <a:xfrm>
            <a:off x="1028700" y="9280389"/>
            <a:ext cx="10029088" cy="3086100"/>
            <a:chOff x="0" y="0"/>
            <a:chExt cx="2641406" cy="812800"/>
          </a:xfrm>
        </p:grpSpPr>
        <p:sp>
          <p:nvSpPr>
            <p:cNvPr id="7" name="Freeform 7">
              <a:extLst>
                <a:ext uri="{FF2B5EF4-FFF2-40B4-BE49-F238E27FC236}">
                  <a16:creationId xmlns:a16="http://schemas.microsoft.com/office/drawing/2014/main" id="{407F9273-3766-A0F7-CD3E-2A66F7E89A65}"/>
                </a:ext>
              </a:extLst>
            </p:cNvPr>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8" name="TextBox 8">
              <a:extLst>
                <a:ext uri="{FF2B5EF4-FFF2-40B4-BE49-F238E27FC236}">
                  <a16:creationId xmlns:a16="http://schemas.microsoft.com/office/drawing/2014/main" id="{F13D0668-E301-3F2F-6AE3-E990D6E644D2}"/>
                </a:ext>
              </a:extLst>
            </p:cNvPr>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9" name="Group 9">
            <a:extLst>
              <a:ext uri="{FF2B5EF4-FFF2-40B4-BE49-F238E27FC236}">
                <a16:creationId xmlns:a16="http://schemas.microsoft.com/office/drawing/2014/main" id="{7776B989-1C78-AF15-E9B8-7F84AFCEA408}"/>
              </a:ext>
            </a:extLst>
          </p:cNvPr>
          <p:cNvGrpSpPr/>
          <p:nvPr/>
        </p:nvGrpSpPr>
        <p:grpSpPr>
          <a:xfrm>
            <a:off x="7230212" y="9280389"/>
            <a:ext cx="10029088" cy="3086100"/>
            <a:chOff x="0" y="0"/>
            <a:chExt cx="2641406" cy="812800"/>
          </a:xfrm>
        </p:grpSpPr>
        <p:sp>
          <p:nvSpPr>
            <p:cNvPr id="10" name="Freeform 10">
              <a:extLst>
                <a:ext uri="{FF2B5EF4-FFF2-40B4-BE49-F238E27FC236}">
                  <a16:creationId xmlns:a16="http://schemas.microsoft.com/office/drawing/2014/main" id="{7EAA40E7-212C-A771-9ABE-AB6D75B313B5}"/>
                </a:ext>
              </a:extLst>
            </p:cNvPr>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1" name="TextBox 11">
              <a:extLst>
                <a:ext uri="{FF2B5EF4-FFF2-40B4-BE49-F238E27FC236}">
                  <a16:creationId xmlns:a16="http://schemas.microsoft.com/office/drawing/2014/main" id="{EC51E8E2-BD5C-9F39-F8F2-452D531D6AA5}"/>
                </a:ext>
              </a:extLst>
            </p:cNvPr>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2" name="Group 12">
            <a:extLst>
              <a:ext uri="{FF2B5EF4-FFF2-40B4-BE49-F238E27FC236}">
                <a16:creationId xmlns:a16="http://schemas.microsoft.com/office/drawing/2014/main" id="{6275B97D-B35B-F9A5-8934-79FD6FC8EBCE}"/>
              </a:ext>
            </a:extLst>
          </p:cNvPr>
          <p:cNvGrpSpPr/>
          <p:nvPr/>
        </p:nvGrpSpPr>
        <p:grpSpPr>
          <a:xfrm>
            <a:off x="1437469" y="9280389"/>
            <a:ext cx="15413063" cy="3086100"/>
            <a:chOff x="0" y="0"/>
            <a:chExt cx="4059408" cy="812800"/>
          </a:xfrm>
        </p:grpSpPr>
        <p:sp>
          <p:nvSpPr>
            <p:cNvPr id="13" name="Freeform 13">
              <a:extLst>
                <a:ext uri="{FF2B5EF4-FFF2-40B4-BE49-F238E27FC236}">
                  <a16:creationId xmlns:a16="http://schemas.microsoft.com/office/drawing/2014/main" id="{638D4D4F-E6B6-9194-0C48-0F556952E6D4}"/>
                </a:ext>
              </a:extLst>
            </p:cNvPr>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14" name="TextBox 14">
              <a:extLst>
                <a:ext uri="{FF2B5EF4-FFF2-40B4-BE49-F238E27FC236}">
                  <a16:creationId xmlns:a16="http://schemas.microsoft.com/office/drawing/2014/main" id="{0F52762F-1876-5C80-F663-C510C3847BF2}"/>
                </a:ext>
              </a:extLst>
            </p:cNvPr>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grpSp>
        <p:nvGrpSpPr>
          <p:cNvPr id="15" name="Group 15">
            <a:extLst>
              <a:ext uri="{FF2B5EF4-FFF2-40B4-BE49-F238E27FC236}">
                <a16:creationId xmlns:a16="http://schemas.microsoft.com/office/drawing/2014/main" id="{20ED9B8F-0C2A-6017-3884-85B9BD33539F}"/>
              </a:ext>
            </a:extLst>
          </p:cNvPr>
          <p:cNvGrpSpPr/>
          <p:nvPr/>
        </p:nvGrpSpPr>
        <p:grpSpPr>
          <a:xfrm>
            <a:off x="1028700" y="-2003052"/>
            <a:ext cx="10029088" cy="3086100"/>
            <a:chOff x="0" y="0"/>
            <a:chExt cx="2641406" cy="812800"/>
          </a:xfrm>
        </p:grpSpPr>
        <p:sp>
          <p:nvSpPr>
            <p:cNvPr id="16" name="Freeform 16">
              <a:extLst>
                <a:ext uri="{FF2B5EF4-FFF2-40B4-BE49-F238E27FC236}">
                  <a16:creationId xmlns:a16="http://schemas.microsoft.com/office/drawing/2014/main" id="{77AAD9BF-8FFB-BD12-7B9E-9E0DC0F4EDF0}"/>
                </a:ext>
              </a:extLst>
            </p:cNvPr>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17" name="TextBox 17">
              <a:extLst>
                <a:ext uri="{FF2B5EF4-FFF2-40B4-BE49-F238E27FC236}">
                  <a16:creationId xmlns:a16="http://schemas.microsoft.com/office/drawing/2014/main" id="{0BC04D2E-3C81-B615-2770-E4C64940605F}"/>
                </a:ext>
              </a:extLst>
            </p:cNvPr>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8" name="Group 18">
            <a:extLst>
              <a:ext uri="{FF2B5EF4-FFF2-40B4-BE49-F238E27FC236}">
                <a16:creationId xmlns:a16="http://schemas.microsoft.com/office/drawing/2014/main" id="{F179E354-7A25-0B7B-3752-F7A40941C2EE}"/>
              </a:ext>
            </a:extLst>
          </p:cNvPr>
          <p:cNvGrpSpPr/>
          <p:nvPr/>
        </p:nvGrpSpPr>
        <p:grpSpPr>
          <a:xfrm>
            <a:off x="7230212" y="-2003052"/>
            <a:ext cx="10029088" cy="3086100"/>
            <a:chOff x="0" y="0"/>
            <a:chExt cx="2641406" cy="812800"/>
          </a:xfrm>
        </p:grpSpPr>
        <p:sp>
          <p:nvSpPr>
            <p:cNvPr id="19" name="Freeform 19">
              <a:extLst>
                <a:ext uri="{FF2B5EF4-FFF2-40B4-BE49-F238E27FC236}">
                  <a16:creationId xmlns:a16="http://schemas.microsoft.com/office/drawing/2014/main" id="{4E93A0B2-F70B-90F4-26D2-01412D6E5BC4}"/>
                </a:ext>
              </a:extLst>
            </p:cNvPr>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20" name="TextBox 20">
              <a:extLst>
                <a:ext uri="{FF2B5EF4-FFF2-40B4-BE49-F238E27FC236}">
                  <a16:creationId xmlns:a16="http://schemas.microsoft.com/office/drawing/2014/main" id="{E1089732-BF59-5C03-F4C1-88858035DE64}"/>
                </a:ext>
              </a:extLst>
            </p:cNvPr>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21" name="Group 21">
            <a:extLst>
              <a:ext uri="{FF2B5EF4-FFF2-40B4-BE49-F238E27FC236}">
                <a16:creationId xmlns:a16="http://schemas.microsoft.com/office/drawing/2014/main" id="{541588DC-FED3-18E5-C6D8-9A216F90954F}"/>
              </a:ext>
            </a:extLst>
          </p:cNvPr>
          <p:cNvGrpSpPr/>
          <p:nvPr/>
        </p:nvGrpSpPr>
        <p:grpSpPr>
          <a:xfrm>
            <a:off x="1437469" y="-2003052"/>
            <a:ext cx="15413063" cy="3086100"/>
            <a:chOff x="0" y="0"/>
            <a:chExt cx="4059408" cy="812800"/>
          </a:xfrm>
        </p:grpSpPr>
        <p:sp>
          <p:nvSpPr>
            <p:cNvPr id="22" name="Freeform 22">
              <a:extLst>
                <a:ext uri="{FF2B5EF4-FFF2-40B4-BE49-F238E27FC236}">
                  <a16:creationId xmlns:a16="http://schemas.microsoft.com/office/drawing/2014/main" id="{B7F5B80D-55B8-D4CC-11A6-433C0CFDD049}"/>
                </a:ext>
              </a:extLst>
            </p:cNvPr>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23" name="TextBox 23">
              <a:extLst>
                <a:ext uri="{FF2B5EF4-FFF2-40B4-BE49-F238E27FC236}">
                  <a16:creationId xmlns:a16="http://schemas.microsoft.com/office/drawing/2014/main" id="{50FF54FE-EC7A-BDE3-7674-3E255A88C9B2}"/>
                </a:ext>
              </a:extLst>
            </p:cNvPr>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sp>
        <p:nvSpPr>
          <p:cNvPr id="24" name="TextBox 24">
            <a:extLst>
              <a:ext uri="{FF2B5EF4-FFF2-40B4-BE49-F238E27FC236}">
                <a16:creationId xmlns:a16="http://schemas.microsoft.com/office/drawing/2014/main" id="{1F16C2EE-91E6-6716-E8E2-CA51E7705E88}"/>
              </a:ext>
            </a:extLst>
          </p:cNvPr>
          <p:cNvSpPr txBox="1"/>
          <p:nvPr/>
        </p:nvSpPr>
        <p:spPr>
          <a:xfrm>
            <a:off x="1844517" y="1349510"/>
            <a:ext cx="14538483" cy="830997"/>
          </a:xfrm>
          <a:prstGeom prst="rect">
            <a:avLst/>
          </a:prstGeom>
        </p:spPr>
        <p:txBody>
          <a:bodyPr wrap="square" lIns="0" tIns="0" rIns="0" bIns="0" rtlCol="0" anchor="t">
            <a:spAutoFit/>
          </a:bodyPr>
          <a:lstStyle/>
          <a:p>
            <a:pPr algn="l">
              <a:lnSpc>
                <a:spcPts val="6399"/>
              </a:lnSpc>
            </a:pPr>
            <a:r>
              <a:rPr lang="en-US" sz="6000" b="1" dirty="0">
                <a:solidFill>
                  <a:srgbClr val="1D117F"/>
                </a:solidFill>
                <a:latin typeface="Poppins Bold"/>
                <a:ea typeface="Poppins Bold"/>
                <a:cs typeface="Poppins Bold"/>
                <a:sym typeface="Poppins Bold"/>
              </a:rPr>
              <a:t>CSS background-repeat</a:t>
            </a:r>
          </a:p>
        </p:txBody>
      </p:sp>
    </p:spTree>
    <p:extLst>
      <p:ext uri="{BB962C8B-B14F-4D97-AF65-F5344CB8AC3E}">
        <p14:creationId xmlns:p14="http://schemas.microsoft.com/office/powerpoint/2010/main" val="42468267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BD38E-8909-3C9D-765D-41AC71F003E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911B5FC-3108-2F74-1300-61DF2A9EEA63}"/>
              </a:ext>
            </a:extLst>
          </p:cNvPr>
          <p:cNvSpPr/>
          <p:nvPr/>
        </p:nvSpPr>
        <p:spPr>
          <a:xfrm>
            <a:off x="12899569" y="4554963"/>
            <a:ext cx="1198195" cy="970538"/>
          </a:xfrm>
          <a:custGeom>
            <a:avLst/>
            <a:gdLst/>
            <a:ahLst/>
            <a:cxnLst/>
            <a:rect l="l" t="t" r="r" b="b"/>
            <a:pathLst>
              <a:path w="1198195" h="970538">
                <a:moveTo>
                  <a:pt x="0" y="0"/>
                </a:moveTo>
                <a:lnTo>
                  <a:pt x="1198194" y="0"/>
                </a:lnTo>
                <a:lnTo>
                  <a:pt x="1198194" y="970538"/>
                </a:lnTo>
                <a:lnTo>
                  <a:pt x="0" y="97053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a:extLst>
              <a:ext uri="{FF2B5EF4-FFF2-40B4-BE49-F238E27FC236}">
                <a16:creationId xmlns:a16="http://schemas.microsoft.com/office/drawing/2014/main" id="{C7033928-8600-2793-CEF8-41988894E541}"/>
              </a:ext>
            </a:extLst>
          </p:cNvPr>
          <p:cNvSpPr/>
          <p:nvPr/>
        </p:nvSpPr>
        <p:spPr>
          <a:xfrm rot="5400000" flipV="1">
            <a:off x="12965612" y="3004231"/>
            <a:ext cx="10478805" cy="4086734"/>
          </a:xfrm>
          <a:custGeom>
            <a:avLst/>
            <a:gdLst/>
            <a:ahLst/>
            <a:cxnLst/>
            <a:rect l="l" t="t" r="r" b="b"/>
            <a:pathLst>
              <a:path w="10478805" h="4086734">
                <a:moveTo>
                  <a:pt x="0" y="4086734"/>
                </a:moveTo>
                <a:lnTo>
                  <a:pt x="10478805" y="4086734"/>
                </a:lnTo>
                <a:lnTo>
                  <a:pt x="10478805" y="0"/>
                </a:lnTo>
                <a:lnTo>
                  <a:pt x="0" y="0"/>
                </a:lnTo>
                <a:lnTo>
                  <a:pt x="0" y="4086734"/>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a:extLst>
              <a:ext uri="{FF2B5EF4-FFF2-40B4-BE49-F238E27FC236}">
                <a16:creationId xmlns:a16="http://schemas.microsoft.com/office/drawing/2014/main" id="{043F0DD1-5A2D-8813-79E7-F4EA8A1433DA}"/>
              </a:ext>
            </a:extLst>
          </p:cNvPr>
          <p:cNvSpPr txBox="1"/>
          <p:nvPr/>
        </p:nvSpPr>
        <p:spPr>
          <a:xfrm>
            <a:off x="2407491" y="3344276"/>
            <a:ext cx="13647047" cy="1701876"/>
          </a:xfrm>
          <a:prstGeom prst="rect">
            <a:avLst/>
          </a:prstGeom>
        </p:spPr>
        <p:txBody>
          <a:bodyPr wrap="square" lIns="0" tIns="0" rIns="0" bIns="0" rtlCol="0" anchor="t">
            <a:spAutoFit/>
          </a:bodyPr>
          <a:lstStyle/>
          <a:p>
            <a:pPr marL="457200" indent="-457200" algn="just">
              <a:lnSpc>
                <a:spcPts val="4479"/>
              </a:lnSpc>
              <a:buFont typeface="Arial" panose="020B0604020202020204" pitchFamily="34" charset="0"/>
              <a:buChar char="•"/>
            </a:pPr>
            <a:r>
              <a:rPr lang="en-US" sz="3200" dirty="0">
                <a:solidFill>
                  <a:srgbClr val="000000"/>
                </a:solidFill>
                <a:latin typeface="Poppins"/>
                <a:ea typeface="Poppins"/>
                <a:cs typeface="Poppins"/>
                <a:sym typeface="Poppins"/>
              </a:rPr>
              <a:t>The </a:t>
            </a:r>
            <a:r>
              <a:rPr lang="en-US" sz="3200" b="1" dirty="0">
                <a:solidFill>
                  <a:schemeClr val="accent6">
                    <a:lumMod val="75000"/>
                  </a:schemeClr>
                </a:solidFill>
                <a:latin typeface="Poppins"/>
                <a:ea typeface="Poppins"/>
                <a:cs typeface="Poppins"/>
                <a:sym typeface="Poppins"/>
              </a:rPr>
              <a:t>background-attachment</a:t>
            </a:r>
            <a:r>
              <a:rPr lang="en-US" sz="3200" dirty="0">
                <a:solidFill>
                  <a:srgbClr val="000000"/>
                </a:solidFill>
                <a:latin typeface="Poppins"/>
                <a:ea typeface="Poppins"/>
                <a:cs typeface="Poppins"/>
                <a:sym typeface="Poppins"/>
              </a:rPr>
              <a:t> property sets whether a background image is fixed or scrolls with the rest of the page.</a:t>
            </a:r>
          </a:p>
          <a:p>
            <a:pPr marL="457200" indent="-457200" algn="just">
              <a:lnSpc>
                <a:spcPts val="4479"/>
              </a:lnSpc>
              <a:buFont typeface="Arial" panose="020B0604020202020204" pitchFamily="34" charset="0"/>
              <a:buChar char="•"/>
            </a:pPr>
            <a:endParaRPr lang="en-US" sz="3200" dirty="0">
              <a:solidFill>
                <a:srgbClr val="000000"/>
              </a:solidFill>
              <a:latin typeface="Poppins"/>
              <a:ea typeface="Poppins"/>
              <a:cs typeface="Poppins"/>
              <a:sym typeface="Poppins"/>
            </a:endParaRPr>
          </a:p>
        </p:txBody>
      </p:sp>
      <p:sp>
        <p:nvSpPr>
          <p:cNvPr id="5" name="Freeform 5">
            <a:extLst>
              <a:ext uri="{FF2B5EF4-FFF2-40B4-BE49-F238E27FC236}">
                <a16:creationId xmlns:a16="http://schemas.microsoft.com/office/drawing/2014/main" id="{1EA60B30-89BA-E0D7-AB8F-6BCC91D00429}"/>
              </a:ext>
            </a:extLst>
          </p:cNvPr>
          <p:cNvSpPr/>
          <p:nvPr/>
        </p:nvSpPr>
        <p:spPr>
          <a:xfrm rot="5400000">
            <a:off x="-5438253" y="3004231"/>
            <a:ext cx="10478805" cy="4086734"/>
          </a:xfrm>
          <a:custGeom>
            <a:avLst/>
            <a:gdLst/>
            <a:ahLst/>
            <a:cxnLst/>
            <a:rect l="l" t="t" r="r" b="b"/>
            <a:pathLst>
              <a:path w="10478805" h="4086734">
                <a:moveTo>
                  <a:pt x="0" y="0"/>
                </a:moveTo>
                <a:lnTo>
                  <a:pt x="10478805" y="0"/>
                </a:lnTo>
                <a:lnTo>
                  <a:pt x="10478805" y="4086734"/>
                </a:lnTo>
                <a:lnTo>
                  <a:pt x="0" y="40867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a:extLst>
              <a:ext uri="{FF2B5EF4-FFF2-40B4-BE49-F238E27FC236}">
                <a16:creationId xmlns:a16="http://schemas.microsoft.com/office/drawing/2014/main" id="{01F60D07-6AF7-03B1-D538-C0DB1009D9DB}"/>
              </a:ext>
            </a:extLst>
          </p:cNvPr>
          <p:cNvGrpSpPr/>
          <p:nvPr/>
        </p:nvGrpSpPr>
        <p:grpSpPr>
          <a:xfrm>
            <a:off x="1028700" y="9280389"/>
            <a:ext cx="10029088" cy="3086100"/>
            <a:chOff x="0" y="0"/>
            <a:chExt cx="2641406" cy="812800"/>
          </a:xfrm>
        </p:grpSpPr>
        <p:sp>
          <p:nvSpPr>
            <p:cNvPr id="7" name="Freeform 7">
              <a:extLst>
                <a:ext uri="{FF2B5EF4-FFF2-40B4-BE49-F238E27FC236}">
                  <a16:creationId xmlns:a16="http://schemas.microsoft.com/office/drawing/2014/main" id="{A5C2D451-ECD8-F474-F7BE-AA09801C2F6C}"/>
                </a:ext>
              </a:extLst>
            </p:cNvPr>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8" name="TextBox 8">
              <a:extLst>
                <a:ext uri="{FF2B5EF4-FFF2-40B4-BE49-F238E27FC236}">
                  <a16:creationId xmlns:a16="http://schemas.microsoft.com/office/drawing/2014/main" id="{F6B6C7B0-7FCB-A7F2-1E63-DDFEFDE71019}"/>
                </a:ext>
              </a:extLst>
            </p:cNvPr>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9" name="Group 9">
            <a:extLst>
              <a:ext uri="{FF2B5EF4-FFF2-40B4-BE49-F238E27FC236}">
                <a16:creationId xmlns:a16="http://schemas.microsoft.com/office/drawing/2014/main" id="{4AF620B7-49D1-3DFD-B30B-F2556F030067}"/>
              </a:ext>
            </a:extLst>
          </p:cNvPr>
          <p:cNvGrpSpPr/>
          <p:nvPr/>
        </p:nvGrpSpPr>
        <p:grpSpPr>
          <a:xfrm>
            <a:off x="7230212" y="9280389"/>
            <a:ext cx="10029088" cy="3086100"/>
            <a:chOff x="0" y="0"/>
            <a:chExt cx="2641406" cy="812800"/>
          </a:xfrm>
        </p:grpSpPr>
        <p:sp>
          <p:nvSpPr>
            <p:cNvPr id="10" name="Freeform 10">
              <a:extLst>
                <a:ext uri="{FF2B5EF4-FFF2-40B4-BE49-F238E27FC236}">
                  <a16:creationId xmlns:a16="http://schemas.microsoft.com/office/drawing/2014/main" id="{F93F0FCE-3EFE-3D03-E388-9705E2D41E87}"/>
                </a:ext>
              </a:extLst>
            </p:cNvPr>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1" name="TextBox 11">
              <a:extLst>
                <a:ext uri="{FF2B5EF4-FFF2-40B4-BE49-F238E27FC236}">
                  <a16:creationId xmlns:a16="http://schemas.microsoft.com/office/drawing/2014/main" id="{9EE7305E-EB9A-54A9-DDEC-0AA4F162C4DB}"/>
                </a:ext>
              </a:extLst>
            </p:cNvPr>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2" name="Group 12">
            <a:extLst>
              <a:ext uri="{FF2B5EF4-FFF2-40B4-BE49-F238E27FC236}">
                <a16:creationId xmlns:a16="http://schemas.microsoft.com/office/drawing/2014/main" id="{969B328F-7531-3229-BD6C-8517A0341202}"/>
              </a:ext>
            </a:extLst>
          </p:cNvPr>
          <p:cNvGrpSpPr/>
          <p:nvPr/>
        </p:nvGrpSpPr>
        <p:grpSpPr>
          <a:xfrm>
            <a:off x="1437469" y="9280389"/>
            <a:ext cx="15413063" cy="3086100"/>
            <a:chOff x="0" y="0"/>
            <a:chExt cx="4059408" cy="812800"/>
          </a:xfrm>
        </p:grpSpPr>
        <p:sp>
          <p:nvSpPr>
            <p:cNvPr id="13" name="Freeform 13">
              <a:extLst>
                <a:ext uri="{FF2B5EF4-FFF2-40B4-BE49-F238E27FC236}">
                  <a16:creationId xmlns:a16="http://schemas.microsoft.com/office/drawing/2014/main" id="{B606C3B5-6226-F5B2-1B6D-D67E24F3CD30}"/>
                </a:ext>
              </a:extLst>
            </p:cNvPr>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14" name="TextBox 14">
              <a:extLst>
                <a:ext uri="{FF2B5EF4-FFF2-40B4-BE49-F238E27FC236}">
                  <a16:creationId xmlns:a16="http://schemas.microsoft.com/office/drawing/2014/main" id="{F5E6C2EF-5771-F9B6-A626-E81C84AE53CE}"/>
                </a:ext>
              </a:extLst>
            </p:cNvPr>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grpSp>
        <p:nvGrpSpPr>
          <p:cNvPr id="15" name="Group 15">
            <a:extLst>
              <a:ext uri="{FF2B5EF4-FFF2-40B4-BE49-F238E27FC236}">
                <a16:creationId xmlns:a16="http://schemas.microsoft.com/office/drawing/2014/main" id="{1750CE42-18B8-1728-54B0-C705831BED24}"/>
              </a:ext>
            </a:extLst>
          </p:cNvPr>
          <p:cNvGrpSpPr/>
          <p:nvPr/>
        </p:nvGrpSpPr>
        <p:grpSpPr>
          <a:xfrm>
            <a:off x="1028700" y="-2003052"/>
            <a:ext cx="10029088" cy="3086100"/>
            <a:chOff x="0" y="0"/>
            <a:chExt cx="2641406" cy="812800"/>
          </a:xfrm>
        </p:grpSpPr>
        <p:sp>
          <p:nvSpPr>
            <p:cNvPr id="16" name="Freeform 16">
              <a:extLst>
                <a:ext uri="{FF2B5EF4-FFF2-40B4-BE49-F238E27FC236}">
                  <a16:creationId xmlns:a16="http://schemas.microsoft.com/office/drawing/2014/main" id="{3263421A-0B5A-3FC1-265B-85D3B9C7F73A}"/>
                </a:ext>
              </a:extLst>
            </p:cNvPr>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17" name="TextBox 17">
              <a:extLst>
                <a:ext uri="{FF2B5EF4-FFF2-40B4-BE49-F238E27FC236}">
                  <a16:creationId xmlns:a16="http://schemas.microsoft.com/office/drawing/2014/main" id="{7D2B6479-FA12-1EF5-2C23-70CD78B97A3F}"/>
                </a:ext>
              </a:extLst>
            </p:cNvPr>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8" name="Group 18">
            <a:extLst>
              <a:ext uri="{FF2B5EF4-FFF2-40B4-BE49-F238E27FC236}">
                <a16:creationId xmlns:a16="http://schemas.microsoft.com/office/drawing/2014/main" id="{DFAB805F-B066-3165-FC33-0E7CC25F7F6E}"/>
              </a:ext>
            </a:extLst>
          </p:cNvPr>
          <p:cNvGrpSpPr/>
          <p:nvPr/>
        </p:nvGrpSpPr>
        <p:grpSpPr>
          <a:xfrm>
            <a:off x="7230212" y="-2003052"/>
            <a:ext cx="10029088" cy="3086100"/>
            <a:chOff x="0" y="0"/>
            <a:chExt cx="2641406" cy="812800"/>
          </a:xfrm>
        </p:grpSpPr>
        <p:sp>
          <p:nvSpPr>
            <p:cNvPr id="19" name="Freeform 19">
              <a:extLst>
                <a:ext uri="{FF2B5EF4-FFF2-40B4-BE49-F238E27FC236}">
                  <a16:creationId xmlns:a16="http://schemas.microsoft.com/office/drawing/2014/main" id="{301A5D5B-D1C3-4824-134B-B7F88F6A2557}"/>
                </a:ext>
              </a:extLst>
            </p:cNvPr>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20" name="TextBox 20">
              <a:extLst>
                <a:ext uri="{FF2B5EF4-FFF2-40B4-BE49-F238E27FC236}">
                  <a16:creationId xmlns:a16="http://schemas.microsoft.com/office/drawing/2014/main" id="{CB0A7D2A-C9F6-8348-3747-F91CE8529CDE}"/>
                </a:ext>
              </a:extLst>
            </p:cNvPr>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21" name="Group 21">
            <a:extLst>
              <a:ext uri="{FF2B5EF4-FFF2-40B4-BE49-F238E27FC236}">
                <a16:creationId xmlns:a16="http://schemas.microsoft.com/office/drawing/2014/main" id="{63222C49-8D46-C0F6-65C1-53CA793CE2AA}"/>
              </a:ext>
            </a:extLst>
          </p:cNvPr>
          <p:cNvGrpSpPr/>
          <p:nvPr/>
        </p:nvGrpSpPr>
        <p:grpSpPr>
          <a:xfrm>
            <a:off x="1437469" y="-2003052"/>
            <a:ext cx="15413063" cy="3086100"/>
            <a:chOff x="0" y="0"/>
            <a:chExt cx="4059408" cy="812800"/>
          </a:xfrm>
        </p:grpSpPr>
        <p:sp>
          <p:nvSpPr>
            <p:cNvPr id="22" name="Freeform 22">
              <a:extLst>
                <a:ext uri="{FF2B5EF4-FFF2-40B4-BE49-F238E27FC236}">
                  <a16:creationId xmlns:a16="http://schemas.microsoft.com/office/drawing/2014/main" id="{D1006495-2973-6812-0C80-4AE6819B11C7}"/>
                </a:ext>
              </a:extLst>
            </p:cNvPr>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23" name="TextBox 23">
              <a:extLst>
                <a:ext uri="{FF2B5EF4-FFF2-40B4-BE49-F238E27FC236}">
                  <a16:creationId xmlns:a16="http://schemas.microsoft.com/office/drawing/2014/main" id="{E6AB0B4A-AB98-9E47-E3D1-5CA729D06F1F}"/>
                </a:ext>
              </a:extLst>
            </p:cNvPr>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sp>
        <p:nvSpPr>
          <p:cNvPr id="24" name="TextBox 24">
            <a:extLst>
              <a:ext uri="{FF2B5EF4-FFF2-40B4-BE49-F238E27FC236}">
                <a16:creationId xmlns:a16="http://schemas.microsoft.com/office/drawing/2014/main" id="{7E1929E2-F0D9-333F-06A0-014002A26BB1}"/>
              </a:ext>
            </a:extLst>
          </p:cNvPr>
          <p:cNvSpPr txBox="1"/>
          <p:nvPr/>
        </p:nvSpPr>
        <p:spPr>
          <a:xfrm>
            <a:off x="1844517" y="1349510"/>
            <a:ext cx="14538483" cy="830997"/>
          </a:xfrm>
          <a:prstGeom prst="rect">
            <a:avLst/>
          </a:prstGeom>
        </p:spPr>
        <p:txBody>
          <a:bodyPr wrap="square" lIns="0" tIns="0" rIns="0" bIns="0" rtlCol="0" anchor="t">
            <a:spAutoFit/>
          </a:bodyPr>
          <a:lstStyle/>
          <a:p>
            <a:pPr algn="l">
              <a:lnSpc>
                <a:spcPts val="6399"/>
              </a:lnSpc>
            </a:pPr>
            <a:r>
              <a:rPr lang="en-US" sz="6000" b="1" dirty="0">
                <a:solidFill>
                  <a:srgbClr val="1D117F"/>
                </a:solidFill>
                <a:latin typeface="Poppins Bold"/>
                <a:ea typeface="Poppins Bold"/>
                <a:cs typeface="Poppins Bold"/>
                <a:sym typeface="Poppins Bold"/>
              </a:rPr>
              <a:t>Background-Attachment</a:t>
            </a:r>
          </a:p>
        </p:txBody>
      </p:sp>
      <p:graphicFrame>
        <p:nvGraphicFramePr>
          <p:cNvPr id="27" name="Table 26">
            <a:extLst>
              <a:ext uri="{FF2B5EF4-FFF2-40B4-BE49-F238E27FC236}">
                <a16:creationId xmlns:a16="http://schemas.microsoft.com/office/drawing/2014/main" id="{E710D440-B542-5C2B-E538-5F5C41AA5FEC}"/>
              </a:ext>
            </a:extLst>
          </p:cNvPr>
          <p:cNvGraphicFramePr>
            <a:graphicFrameLocks noGrp="1"/>
          </p:cNvGraphicFramePr>
          <p:nvPr>
            <p:extLst>
              <p:ext uri="{D42A27DB-BD31-4B8C-83A1-F6EECF244321}">
                <p14:modId xmlns:p14="http://schemas.microsoft.com/office/powerpoint/2010/main" val="2280010532"/>
              </p:ext>
            </p:extLst>
          </p:nvPr>
        </p:nvGraphicFramePr>
        <p:xfrm>
          <a:off x="2514599" y="6210300"/>
          <a:ext cx="13647047" cy="1611281"/>
        </p:xfrm>
        <a:graphic>
          <a:graphicData uri="http://schemas.openxmlformats.org/drawingml/2006/table">
            <a:tbl>
              <a:tblPr/>
              <a:tblGrid>
                <a:gridCol w="1928206">
                  <a:extLst>
                    <a:ext uri="{9D8B030D-6E8A-4147-A177-3AD203B41FA5}">
                      <a16:colId xmlns:a16="http://schemas.microsoft.com/office/drawing/2014/main" val="20000"/>
                    </a:ext>
                  </a:extLst>
                </a:gridCol>
                <a:gridCol w="11718841">
                  <a:extLst>
                    <a:ext uri="{9D8B030D-6E8A-4147-A177-3AD203B41FA5}">
                      <a16:colId xmlns:a16="http://schemas.microsoft.com/office/drawing/2014/main" val="20001"/>
                    </a:ext>
                  </a:extLst>
                </a:gridCol>
              </a:tblGrid>
              <a:tr h="476757">
                <a:tc>
                  <a:txBody>
                    <a:bodyPr/>
                    <a:lstStyle/>
                    <a:p>
                      <a:pPr algn="l" fontAlgn="t"/>
                      <a:r>
                        <a:rPr lang="en-US" sz="2800">
                          <a:solidFill>
                            <a:srgbClr val="FFFFFF"/>
                          </a:solidFill>
                          <a:effectLst/>
                          <a:latin typeface="verdana"/>
                        </a:rPr>
                        <a:t>Value</a:t>
                      </a:r>
                    </a:p>
                  </a:txBody>
                  <a:tcPr marL="24764" marR="24764" marT="24764" marB="24764">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555555"/>
                    </a:solidFill>
                  </a:tcPr>
                </a:tc>
                <a:tc>
                  <a:txBody>
                    <a:bodyPr/>
                    <a:lstStyle/>
                    <a:p>
                      <a:pPr algn="l" fontAlgn="t"/>
                      <a:r>
                        <a:rPr lang="en-US" sz="2800">
                          <a:solidFill>
                            <a:srgbClr val="FFFFFF"/>
                          </a:solidFill>
                          <a:effectLst/>
                          <a:latin typeface="verdana"/>
                        </a:rPr>
                        <a:t>Description</a:t>
                      </a:r>
                    </a:p>
                  </a:txBody>
                  <a:tcPr marL="24764" marR="24764" marT="24764" marB="24764">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555555"/>
                    </a:solidFill>
                  </a:tcPr>
                </a:tc>
                <a:extLst>
                  <a:ext uri="{0D108BD9-81ED-4DB2-BD59-A6C34878D82A}">
                    <a16:rowId xmlns:a16="http://schemas.microsoft.com/office/drawing/2014/main" val="10000"/>
                  </a:ext>
                </a:extLst>
              </a:tr>
              <a:tr h="591661">
                <a:tc>
                  <a:txBody>
                    <a:bodyPr/>
                    <a:lstStyle/>
                    <a:p>
                      <a:pPr fontAlgn="t"/>
                      <a:r>
                        <a:rPr lang="en-US" sz="2800">
                          <a:effectLst/>
                          <a:latin typeface="verdana"/>
                        </a:rPr>
                        <a:t>scroll</a:t>
                      </a:r>
                    </a:p>
                  </a:txBody>
                  <a:tcPr marL="41273" marR="41273" marT="57782" marB="57782">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2800" dirty="0">
                          <a:effectLst/>
                          <a:latin typeface="verdana"/>
                        </a:rPr>
                        <a:t>The background scrolls along with the element. This is default</a:t>
                      </a:r>
                    </a:p>
                  </a:txBody>
                  <a:tcPr marL="41273" marR="41273" marT="57782" marB="57782">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42863">
                <a:tc>
                  <a:txBody>
                    <a:bodyPr/>
                    <a:lstStyle/>
                    <a:p>
                      <a:pPr fontAlgn="t"/>
                      <a:r>
                        <a:rPr lang="en-US" sz="2800">
                          <a:effectLst/>
                          <a:latin typeface="verdana"/>
                        </a:rPr>
                        <a:t>fixed</a:t>
                      </a:r>
                    </a:p>
                  </a:txBody>
                  <a:tcPr marL="41273" marR="41273" marT="57782" marB="57782">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1F1F1"/>
                    </a:solidFill>
                  </a:tcPr>
                </a:tc>
                <a:tc>
                  <a:txBody>
                    <a:bodyPr/>
                    <a:lstStyle/>
                    <a:p>
                      <a:pPr fontAlgn="t"/>
                      <a:r>
                        <a:rPr lang="en-US" sz="2800" dirty="0">
                          <a:effectLst/>
                          <a:latin typeface="verdana"/>
                        </a:rPr>
                        <a:t>The background is fixed with regard to the viewport</a:t>
                      </a:r>
                    </a:p>
                  </a:txBody>
                  <a:tcPr marL="41273" marR="41273" marT="57782" marB="57782">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1F1F1"/>
                    </a:solidFill>
                  </a:tcPr>
                </a:tc>
                <a:extLst>
                  <a:ext uri="{0D108BD9-81ED-4DB2-BD59-A6C34878D82A}">
                    <a16:rowId xmlns:a16="http://schemas.microsoft.com/office/drawing/2014/main" val="10002"/>
                  </a:ext>
                </a:extLst>
              </a:tr>
            </a:tbl>
          </a:graphicData>
        </a:graphic>
      </p:graphicFrame>
      <p:sp>
        <p:nvSpPr>
          <p:cNvPr id="29" name="TextBox 28">
            <a:extLst>
              <a:ext uri="{FF2B5EF4-FFF2-40B4-BE49-F238E27FC236}">
                <a16:creationId xmlns:a16="http://schemas.microsoft.com/office/drawing/2014/main" id="{F9E9623D-95B9-E383-6A4F-94437A27539E}"/>
              </a:ext>
            </a:extLst>
          </p:cNvPr>
          <p:cNvSpPr txBox="1"/>
          <p:nvPr/>
        </p:nvSpPr>
        <p:spPr>
          <a:xfrm>
            <a:off x="2499359" y="5525501"/>
            <a:ext cx="11247120" cy="640047"/>
          </a:xfrm>
          <a:prstGeom prst="rect">
            <a:avLst/>
          </a:prstGeom>
          <a:noFill/>
        </p:spPr>
        <p:txBody>
          <a:bodyPr wrap="square">
            <a:spAutoFit/>
          </a:bodyPr>
          <a:lstStyle/>
          <a:p>
            <a:pPr algn="just">
              <a:lnSpc>
                <a:spcPts val="4479"/>
              </a:lnSpc>
            </a:pPr>
            <a:r>
              <a:rPr lang="en-US" sz="3200" dirty="0">
                <a:solidFill>
                  <a:srgbClr val="000000"/>
                </a:solidFill>
                <a:latin typeface="Poppins"/>
                <a:ea typeface="Poppins"/>
                <a:cs typeface="Poppins"/>
                <a:sym typeface="Poppins"/>
              </a:rPr>
              <a:t>Common Values:</a:t>
            </a:r>
          </a:p>
        </p:txBody>
      </p:sp>
    </p:spTree>
    <p:extLst>
      <p:ext uri="{BB962C8B-B14F-4D97-AF65-F5344CB8AC3E}">
        <p14:creationId xmlns:p14="http://schemas.microsoft.com/office/powerpoint/2010/main" val="10612202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459A0-2914-0DBC-58CC-4C08048D81D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427C783-15C5-030A-51F8-7BF4B6C50918}"/>
              </a:ext>
            </a:extLst>
          </p:cNvPr>
          <p:cNvSpPr/>
          <p:nvPr/>
        </p:nvSpPr>
        <p:spPr>
          <a:xfrm>
            <a:off x="12899569" y="4554963"/>
            <a:ext cx="1198195" cy="970538"/>
          </a:xfrm>
          <a:custGeom>
            <a:avLst/>
            <a:gdLst/>
            <a:ahLst/>
            <a:cxnLst/>
            <a:rect l="l" t="t" r="r" b="b"/>
            <a:pathLst>
              <a:path w="1198195" h="970538">
                <a:moveTo>
                  <a:pt x="0" y="0"/>
                </a:moveTo>
                <a:lnTo>
                  <a:pt x="1198194" y="0"/>
                </a:lnTo>
                <a:lnTo>
                  <a:pt x="1198194" y="970538"/>
                </a:lnTo>
                <a:lnTo>
                  <a:pt x="0" y="97053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a:extLst>
              <a:ext uri="{FF2B5EF4-FFF2-40B4-BE49-F238E27FC236}">
                <a16:creationId xmlns:a16="http://schemas.microsoft.com/office/drawing/2014/main" id="{AAAD7E1C-94FF-3503-BA45-F85047A407B2}"/>
              </a:ext>
            </a:extLst>
          </p:cNvPr>
          <p:cNvSpPr/>
          <p:nvPr/>
        </p:nvSpPr>
        <p:spPr>
          <a:xfrm rot="5400000" flipV="1">
            <a:off x="12965612" y="3004231"/>
            <a:ext cx="10478805" cy="4086734"/>
          </a:xfrm>
          <a:custGeom>
            <a:avLst/>
            <a:gdLst/>
            <a:ahLst/>
            <a:cxnLst/>
            <a:rect l="l" t="t" r="r" b="b"/>
            <a:pathLst>
              <a:path w="10478805" h="4086734">
                <a:moveTo>
                  <a:pt x="0" y="4086734"/>
                </a:moveTo>
                <a:lnTo>
                  <a:pt x="10478805" y="4086734"/>
                </a:lnTo>
                <a:lnTo>
                  <a:pt x="10478805" y="0"/>
                </a:lnTo>
                <a:lnTo>
                  <a:pt x="0" y="0"/>
                </a:lnTo>
                <a:lnTo>
                  <a:pt x="0" y="4086734"/>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a:extLst>
              <a:ext uri="{FF2B5EF4-FFF2-40B4-BE49-F238E27FC236}">
                <a16:creationId xmlns:a16="http://schemas.microsoft.com/office/drawing/2014/main" id="{6D7F471B-A2FC-0BE9-6153-8AC6E4B4E96E}"/>
              </a:ext>
            </a:extLst>
          </p:cNvPr>
          <p:cNvSpPr txBox="1"/>
          <p:nvPr/>
        </p:nvSpPr>
        <p:spPr>
          <a:xfrm>
            <a:off x="2407491" y="3344276"/>
            <a:ext cx="12727655" cy="1128395"/>
          </a:xfrm>
          <a:prstGeom prst="rect">
            <a:avLst/>
          </a:prstGeom>
        </p:spPr>
        <p:txBody>
          <a:bodyPr lIns="0" tIns="0" rIns="0" bIns="0" rtlCol="0" anchor="t">
            <a:spAutoFit/>
          </a:bodyPr>
          <a:lstStyle/>
          <a:p>
            <a:pPr algn="just">
              <a:lnSpc>
                <a:spcPts val="4479"/>
              </a:lnSpc>
            </a:pPr>
            <a:r>
              <a:rPr lang="en-US" sz="3199">
                <a:solidFill>
                  <a:srgbClr val="000000"/>
                </a:solidFill>
                <a:latin typeface="Poppins"/>
                <a:ea typeface="Poppins"/>
                <a:cs typeface="Poppins"/>
                <a:sym typeface="Poppins"/>
              </a:rPr>
              <a:t>•The </a:t>
            </a:r>
            <a:r>
              <a:rPr lang="en-US" sz="3199" b="1">
                <a:solidFill>
                  <a:srgbClr val="FF914D"/>
                </a:solidFill>
                <a:latin typeface="Poppins Bold"/>
                <a:ea typeface="Poppins Bold"/>
                <a:cs typeface="Poppins Bold"/>
                <a:sym typeface="Poppins Bold"/>
              </a:rPr>
              <a:t>color </a:t>
            </a:r>
            <a:r>
              <a:rPr lang="en-US" sz="3199">
                <a:solidFill>
                  <a:srgbClr val="000000"/>
                </a:solidFill>
                <a:latin typeface="Poppins"/>
                <a:ea typeface="Poppins"/>
                <a:cs typeface="Poppins"/>
                <a:sym typeface="Poppins"/>
              </a:rPr>
              <a:t>property defines the </a:t>
            </a:r>
            <a:r>
              <a:rPr lang="en-US" sz="3199" b="1">
                <a:solidFill>
                  <a:srgbClr val="FF914D"/>
                </a:solidFill>
                <a:latin typeface="Poppins Bold"/>
                <a:ea typeface="Poppins Bold"/>
                <a:cs typeface="Poppins Bold"/>
                <a:sym typeface="Poppins Bold"/>
              </a:rPr>
              <a:t>text color</a:t>
            </a:r>
            <a:r>
              <a:rPr lang="en-US" sz="3199">
                <a:solidFill>
                  <a:srgbClr val="000000"/>
                </a:solidFill>
                <a:latin typeface="Poppins"/>
                <a:ea typeface="Poppins"/>
                <a:cs typeface="Poppins"/>
                <a:sym typeface="Poppins"/>
              </a:rPr>
              <a:t> for an HTML element.</a:t>
            </a:r>
          </a:p>
          <a:p>
            <a:pPr algn="just">
              <a:lnSpc>
                <a:spcPts val="4479"/>
              </a:lnSpc>
            </a:pPr>
            <a:endParaRPr lang="en-US" sz="3199">
              <a:solidFill>
                <a:srgbClr val="000000"/>
              </a:solidFill>
              <a:latin typeface="Poppins"/>
              <a:ea typeface="Poppins"/>
              <a:cs typeface="Poppins"/>
              <a:sym typeface="Poppins"/>
            </a:endParaRPr>
          </a:p>
        </p:txBody>
      </p:sp>
      <p:sp>
        <p:nvSpPr>
          <p:cNvPr id="5" name="Freeform 5">
            <a:extLst>
              <a:ext uri="{FF2B5EF4-FFF2-40B4-BE49-F238E27FC236}">
                <a16:creationId xmlns:a16="http://schemas.microsoft.com/office/drawing/2014/main" id="{FF0BB3C0-DFEB-5FB4-697F-35B4926D675B}"/>
              </a:ext>
            </a:extLst>
          </p:cNvPr>
          <p:cNvSpPr/>
          <p:nvPr/>
        </p:nvSpPr>
        <p:spPr>
          <a:xfrm rot="5400000">
            <a:off x="-5438253" y="3004231"/>
            <a:ext cx="10478805" cy="4086734"/>
          </a:xfrm>
          <a:custGeom>
            <a:avLst/>
            <a:gdLst/>
            <a:ahLst/>
            <a:cxnLst/>
            <a:rect l="l" t="t" r="r" b="b"/>
            <a:pathLst>
              <a:path w="10478805" h="4086734">
                <a:moveTo>
                  <a:pt x="0" y="0"/>
                </a:moveTo>
                <a:lnTo>
                  <a:pt x="10478805" y="0"/>
                </a:lnTo>
                <a:lnTo>
                  <a:pt x="10478805" y="4086734"/>
                </a:lnTo>
                <a:lnTo>
                  <a:pt x="0" y="40867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a:extLst>
              <a:ext uri="{FF2B5EF4-FFF2-40B4-BE49-F238E27FC236}">
                <a16:creationId xmlns:a16="http://schemas.microsoft.com/office/drawing/2014/main" id="{7A0FE173-EC1A-09BC-DEC5-F3888BC53A6A}"/>
              </a:ext>
            </a:extLst>
          </p:cNvPr>
          <p:cNvGrpSpPr/>
          <p:nvPr/>
        </p:nvGrpSpPr>
        <p:grpSpPr>
          <a:xfrm>
            <a:off x="1028700" y="9280389"/>
            <a:ext cx="10029088" cy="3086100"/>
            <a:chOff x="0" y="0"/>
            <a:chExt cx="2641406" cy="812800"/>
          </a:xfrm>
        </p:grpSpPr>
        <p:sp>
          <p:nvSpPr>
            <p:cNvPr id="7" name="Freeform 7">
              <a:extLst>
                <a:ext uri="{FF2B5EF4-FFF2-40B4-BE49-F238E27FC236}">
                  <a16:creationId xmlns:a16="http://schemas.microsoft.com/office/drawing/2014/main" id="{3E22FBE6-B551-9A26-BC6F-925835A59418}"/>
                </a:ext>
              </a:extLst>
            </p:cNvPr>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8" name="TextBox 8">
              <a:extLst>
                <a:ext uri="{FF2B5EF4-FFF2-40B4-BE49-F238E27FC236}">
                  <a16:creationId xmlns:a16="http://schemas.microsoft.com/office/drawing/2014/main" id="{C7BB8991-3F1F-B76B-1D23-270AF0FEB313}"/>
                </a:ext>
              </a:extLst>
            </p:cNvPr>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9" name="Group 9">
            <a:extLst>
              <a:ext uri="{FF2B5EF4-FFF2-40B4-BE49-F238E27FC236}">
                <a16:creationId xmlns:a16="http://schemas.microsoft.com/office/drawing/2014/main" id="{3E4168EA-E8D5-E021-32AD-6A9D224AE7A3}"/>
              </a:ext>
            </a:extLst>
          </p:cNvPr>
          <p:cNvGrpSpPr/>
          <p:nvPr/>
        </p:nvGrpSpPr>
        <p:grpSpPr>
          <a:xfrm>
            <a:off x="7230212" y="9280389"/>
            <a:ext cx="10029088" cy="3086100"/>
            <a:chOff x="0" y="0"/>
            <a:chExt cx="2641406" cy="812800"/>
          </a:xfrm>
        </p:grpSpPr>
        <p:sp>
          <p:nvSpPr>
            <p:cNvPr id="10" name="Freeform 10">
              <a:extLst>
                <a:ext uri="{FF2B5EF4-FFF2-40B4-BE49-F238E27FC236}">
                  <a16:creationId xmlns:a16="http://schemas.microsoft.com/office/drawing/2014/main" id="{A1AA0FC9-6CCF-F495-93CD-84402BF533CA}"/>
                </a:ext>
              </a:extLst>
            </p:cNvPr>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1" name="TextBox 11">
              <a:extLst>
                <a:ext uri="{FF2B5EF4-FFF2-40B4-BE49-F238E27FC236}">
                  <a16:creationId xmlns:a16="http://schemas.microsoft.com/office/drawing/2014/main" id="{3735636F-E6DB-F13E-9F27-C2449F66DC4F}"/>
                </a:ext>
              </a:extLst>
            </p:cNvPr>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2" name="Group 12">
            <a:extLst>
              <a:ext uri="{FF2B5EF4-FFF2-40B4-BE49-F238E27FC236}">
                <a16:creationId xmlns:a16="http://schemas.microsoft.com/office/drawing/2014/main" id="{352EB099-5510-C71B-7236-B66A2BDBF9CA}"/>
              </a:ext>
            </a:extLst>
          </p:cNvPr>
          <p:cNvGrpSpPr/>
          <p:nvPr/>
        </p:nvGrpSpPr>
        <p:grpSpPr>
          <a:xfrm>
            <a:off x="1437469" y="9280389"/>
            <a:ext cx="15413063" cy="3086100"/>
            <a:chOff x="0" y="0"/>
            <a:chExt cx="4059408" cy="812800"/>
          </a:xfrm>
        </p:grpSpPr>
        <p:sp>
          <p:nvSpPr>
            <p:cNvPr id="13" name="Freeform 13">
              <a:extLst>
                <a:ext uri="{FF2B5EF4-FFF2-40B4-BE49-F238E27FC236}">
                  <a16:creationId xmlns:a16="http://schemas.microsoft.com/office/drawing/2014/main" id="{D0CA8574-AE50-4C20-3A17-3E5311851429}"/>
                </a:ext>
              </a:extLst>
            </p:cNvPr>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14" name="TextBox 14">
              <a:extLst>
                <a:ext uri="{FF2B5EF4-FFF2-40B4-BE49-F238E27FC236}">
                  <a16:creationId xmlns:a16="http://schemas.microsoft.com/office/drawing/2014/main" id="{22EE8A4B-B375-EE5F-C77F-6009D1A8E9E8}"/>
                </a:ext>
              </a:extLst>
            </p:cNvPr>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grpSp>
        <p:nvGrpSpPr>
          <p:cNvPr id="15" name="Group 15">
            <a:extLst>
              <a:ext uri="{FF2B5EF4-FFF2-40B4-BE49-F238E27FC236}">
                <a16:creationId xmlns:a16="http://schemas.microsoft.com/office/drawing/2014/main" id="{6F8AC140-A798-5C31-D8FB-CB7A8AF16F9F}"/>
              </a:ext>
            </a:extLst>
          </p:cNvPr>
          <p:cNvGrpSpPr/>
          <p:nvPr/>
        </p:nvGrpSpPr>
        <p:grpSpPr>
          <a:xfrm>
            <a:off x="1028700" y="-2003052"/>
            <a:ext cx="10029088" cy="3086100"/>
            <a:chOff x="0" y="0"/>
            <a:chExt cx="2641406" cy="812800"/>
          </a:xfrm>
        </p:grpSpPr>
        <p:sp>
          <p:nvSpPr>
            <p:cNvPr id="16" name="Freeform 16">
              <a:extLst>
                <a:ext uri="{FF2B5EF4-FFF2-40B4-BE49-F238E27FC236}">
                  <a16:creationId xmlns:a16="http://schemas.microsoft.com/office/drawing/2014/main" id="{D34A0CDB-695A-9DAA-BD5B-14A16D5DAF65}"/>
                </a:ext>
              </a:extLst>
            </p:cNvPr>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17" name="TextBox 17">
              <a:extLst>
                <a:ext uri="{FF2B5EF4-FFF2-40B4-BE49-F238E27FC236}">
                  <a16:creationId xmlns:a16="http://schemas.microsoft.com/office/drawing/2014/main" id="{1E3FDB4C-07D0-FBAD-522B-3E8F42343153}"/>
                </a:ext>
              </a:extLst>
            </p:cNvPr>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8" name="Group 18">
            <a:extLst>
              <a:ext uri="{FF2B5EF4-FFF2-40B4-BE49-F238E27FC236}">
                <a16:creationId xmlns:a16="http://schemas.microsoft.com/office/drawing/2014/main" id="{BB9540A0-2A2F-7217-A4D7-F6A856F6A7AB}"/>
              </a:ext>
            </a:extLst>
          </p:cNvPr>
          <p:cNvGrpSpPr/>
          <p:nvPr/>
        </p:nvGrpSpPr>
        <p:grpSpPr>
          <a:xfrm>
            <a:off x="7230212" y="-2003052"/>
            <a:ext cx="10029088" cy="3086100"/>
            <a:chOff x="0" y="0"/>
            <a:chExt cx="2641406" cy="812800"/>
          </a:xfrm>
        </p:grpSpPr>
        <p:sp>
          <p:nvSpPr>
            <p:cNvPr id="19" name="Freeform 19">
              <a:extLst>
                <a:ext uri="{FF2B5EF4-FFF2-40B4-BE49-F238E27FC236}">
                  <a16:creationId xmlns:a16="http://schemas.microsoft.com/office/drawing/2014/main" id="{A49AAE9C-88F1-ED9E-A056-530B293FFBB1}"/>
                </a:ext>
              </a:extLst>
            </p:cNvPr>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20" name="TextBox 20">
              <a:extLst>
                <a:ext uri="{FF2B5EF4-FFF2-40B4-BE49-F238E27FC236}">
                  <a16:creationId xmlns:a16="http://schemas.microsoft.com/office/drawing/2014/main" id="{C452CDAF-3F1C-94F4-3402-D28F3B4CCB34}"/>
                </a:ext>
              </a:extLst>
            </p:cNvPr>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21" name="Group 21">
            <a:extLst>
              <a:ext uri="{FF2B5EF4-FFF2-40B4-BE49-F238E27FC236}">
                <a16:creationId xmlns:a16="http://schemas.microsoft.com/office/drawing/2014/main" id="{70C958E7-8D78-3BB5-9002-605FED8863F5}"/>
              </a:ext>
            </a:extLst>
          </p:cNvPr>
          <p:cNvGrpSpPr/>
          <p:nvPr/>
        </p:nvGrpSpPr>
        <p:grpSpPr>
          <a:xfrm>
            <a:off x="1437469" y="-2003052"/>
            <a:ext cx="15413063" cy="3086100"/>
            <a:chOff x="0" y="0"/>
            <a:chExt cx="4059408" cy="812800"/>
          </a:xfrm>
        </p:grpSpPr>
        <p:sp>
          <p:nvSpPr>
            <p:cNvPr id="22" name="Freeform 22">
              <a:extLst>
                <a:ext uri="{FF2B5EF4-FFF2-40B4-BE49-F238E27FC236}">
                  <a16:creationId xmlns:a16="http://schemas.microsoft.com/office/drawing/2014/main" id="{6EEF48F4-4459-9E81-4382-56722F2BC538}"/>
                </a:ext>
              </a:extLst>
            </p:cNvPr>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23" name="TextBox 23">
              <a:extLst>
                <a:ext uri="{FF2B5EF4-FFF2-40B4-BE49-F238E27FC236}">
                  <a16:creationId xmlns:a16="http://schemas.microsoft.com/office/drawing/2014/main" id="{FDEA4B61-430A-AD73-3B91-60C4E86CA644}"/>
                </a:ext>
              </a:extLst>
            </p:cNvPr>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sp>
        <p:nvSpPr>
          <p:cNvPr id="24" name="TextBox 24">
            <a:extLst>
              <a:ext uri="{FF2B5EF4-FFF2-40B4-BE49-F238E27FC236}">
                <a16:creationId xmlns:a16="http://schemas.microsoft.com/office/drawing/2014/main" id="{A2BEF5D6-096C-08EB-B608-D213D95A7F17}"/>
              </a:ext>
            </a:extLst>
          </p:cNvPr>
          <p:cNvSpPr txBox="1"/>
          <p:nvPr/>
        </p:nvSpPr>
        <p:spPr>
          <a:xfrm>
            <a:off x="1844517" y="1636895"/>
            <a:ext cx="12515477" cy="905510"/>
          </a:xfrm>
          <a:prstGeom prst="rect">
            <a:avLst/>
          </a:prstGeom>
        </p:spPr>
        <p:txBody>
          <a:bodyPr lIns="0" tIns="0" rIns="0" bIns="0" rtlCol="0" anchor="t">
            <a:spAutoFit/>
          </a:bodyPr>
          <a:lstStyle/>
          <a:p>
            <a:pPr algn="l">
              <a:lnSpc>
                <a:spcPts val="6399"/>
              </a:lnSpc>
            </a:pPr>
            <a:r>
              <a:rPr lang="en-US" sz="6399" b="1">
                <a:solidFill>
                  <a:srgbClr val="1D117F"/>
                </a:solidFill>
                <a:latin typeface="Poppins Bold"/>
                <a:ea typeface="Poppins Bold"/>
                <a:cs typeface="Poppins Bold"/>
                <a:sym typeface="Poppins Bold"/>
              </a:rPr>
              <a:t>HTML Text Color</a:t>
            </a:r>
          </a:p>
        </p:txBody>
      </p:sp>
    </p:spTree>
    <p:extLst>
      <p:ext uri="{BB962C8B-B14F-4D97-AF65-F5344CB8AC3E}">
        <p14:creationId xmlns:p14="http://schemas.microsoft.com/office/powerpoint/2010/main" val="22598665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899569" y="4554963"/>
            <a:ext cx="1198195" cy="970538"/>
          </a:xfrm>
          <a:custGeom>
            <a:avLst/>
            <a:gdLst/>
            <a:ahLst/>
            <a:cxnLst/>
            <a:rect l="l" t="t" r="r" b="b"/>
            <a:pathLst>
              <a:path w="1198195" h="970538">
                <a:moveTo>
                  <a:pt x="0" y="0"/>
                </a:moveTo>
                <a:lnTo>
                  <a:pt x="1198194" y="0"/>
                </a:lnTo>
                <a:lnTo>
                  <a:pt x="1198194" y="970538"/>
                </a:lnTo>
                <a:lnTo>
                  <a:pt x="0" y="97053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p:cNvSpPr/>
          <p:nvPr/>
        </p:nvSpPr>
        <p:spPr>
          <a:xfrm rot="5400000" flipV="1">
            <a:off x="12965612" y="3004231"/>
            <a:ext cx="10478805" cy="4086734"/>
          </a:xfrm>
          <a:custGeom>
            <a:avLst/>
            <a:gdLst/>
            <a:ahLst/>
            <a:cxnLst/>
            <a:rect l="l" t="t" r="r" b="b"/>
            <a:pathLst>
              <a:path w="10478805" h="4086734">
                <a:moveTo>
                  <a:pt x="0" y="4086734"/>
                </a:moveTo>
                <a:lnTo>
                  <a:pt x="10478805" y="4086734"/>
                </a:lnTo>
                <a:lnTo>
                  <a:pt x="10478805" y="0"/>
                </a:lnTo>
                <a:lnTo>
                  <a:pt x="0" y="0"/>
                </a:lnTo>
                <a:lnTo>
                  <a:pt x="0" y="4086734"/>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p:cNvSpPr txBox="1"/>
          <p:nvPr/>
        </p:nvSpPr>
        <p:spPr>
          <a:xfrm>
            <a:off x="2407491" y="3344276"/>
            <a:ext cx="12727655" cy="2278894"/>
          </a:xfrm>
          <a:prstGeom prst="rect">
            <a:avLst/>
          </a:prstGeom>
        </p:spPr>
        <p:txBody>
          <a:bodyPr lIns="0" tIns="0" rIns="0" bIns="0" rtlCol="0" anchor="t">
            <a:spAutoFit/>
          </a:bodyPr>
          <a:lstStyle/>
          <a:p>
            <a:pPr algn="just">
              <a:lnSpc>
                <a:spcPts val="4479"/>
              </a:lnSpc>
            </a:pPr>
            <a:r>
              <a:rPr lang="en-US" sz="3199" dirty="0">
                <a:solidFill>
                  <a:srgbClr val="000000"/>
                </a:solidFill>
                <a:latin typeface="Poppins"/>
                <a:ea typeface="Poppins"/>
                <a:cs typeface="Poppins"/>
                <a:sym typeface="Poppins"/>
              </a:rPr>
              <a:t>•The </a:t>
            </a:r>
            <a:r>
              <a:rPr lang="en-US" sz="3199" b="1" dirty="0">
                <a:solidFill>
                  <a:srgbClr val="FF914D"/>
                </a:solidFill>
                <a:latin typeface="Poppins Bold"/>
                <a:ea typeface="Poppins Bold"/>
                <a:cs typeface="Poppins Bold"/>
                <a:sym typeface="Poppins Bold"/>
              </a:rPr>
              <a:t>font-family </a:t>
            </a:r>
            <a:r>
              <a:rPr lang="en-US" sz="3199" dirty="0">
                <a:solidFill>
                  <a:srgbClr val="000000"/>
                </a:solidFill>
                <a:latin typeface="Poppins"/>
                <a:ea typeface="Poppins"/>
                <a:cs typeface="Poppins"/>
                <a:sym typeface="Poppins"/>
              </a:rPr>
              <a:t>property defines the fonts to be used for an HTML element.</a:t>
            </a:r>
          </a:p>
          <a:p>
            <a:pPr algn="just">
              <a:lnSpc>
                <a:spcPts val="4479"/>
              </a:lnSpc>
            </a:pPr>
            <a:endParaRPr lang="en-US" sz="3199" dirty="0">
              <a:solidFill>
                <a:srgbClr val="000000"/>
              </a:solidFill>
              <a:latin typeface="Poppins"/>
              <a:ea typeface="Poppins"/>
              <a:cs typeface="Poppins"/>
              <a:sym typeface="Poppins"/>
            </a:endParaRPr>
          </a:p>
          <a:p>
            <a:pPr algn="just">
              <a:lnSpc>
                <a:spcPts val="4479"/>
              </a:lnSpc>
            </a:pPr>
            <a:endParaRPr lang="en-US" sz="3199" dirty="0">
              <a:solidFill>
                <a:srgbClr val="000000"/>
              </a:solidFill>
              <a:latin typeface="Poppins"/>
              <a:ea typeface="Poppins"/>
              <a:cs typeface="Poppins"/>
              <a:sym typeface="Poppins"/>
            </a:endParaRPr>
          </a:p>
        </p:txBody>
      </p:sp>
      <p:sp>
        <p:nvSpPr>
          <p:cNvPr id="5" name="Freeform 5"/>
          <p:cNvSpPr/>
          <p:nvPr/>
        </p:nvSpPr>
        <p:spPr>
          <a:xfrm rot="5400000">
            <a:off x="-5438253" y="3004231"/>
            <a:ext cx="10478805" cy="4086734"/>
          </a:xfrm>
          <a:custGeom>
            <a:avLst/>
            <a:gdLst/>
            <a:ahLst/>
            <a:cxnLst/>
            <a:rect l="l" t="t" r="r" b="b"/>
            <a:pathLst>
              <a:path w="10478805" h="4086734">
                <a:moveTo>
                  <a:pt x="0" y="0"/>
                </a:moveTo>
                <a:lnTo>
                  <a:pt x="10478805" y="0"/>
                </a:lnTo>
                <a:lnTo>
                  <a:pt x="10478805" y="4086734"/>
                </a:lnTo>
                <a:lnTo>
                  <a:pt x="0" y="40867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a:off x="1028700" y="9280389"/>
            <a:ext cx="10029088" cy="3086100"/>
            <a:chOff x="0" y="0"/>
            <a:chExt cx="2641406" cy="812800"/>
          </a:xfrm>
        </p:grpSpPr>
        <p:sp>
          <p:nvSpPr>
            <p:cNvPr id="7" name="Freeform 7"/>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8" name="TextBox 8"/>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9" name="Group 9"/>
          <p:cNvGrpSpPr/>
          <p:nvPr/>
        </p:nvGrpSpPr>
        <p:grpSpPr>
          <a:xfrm>
            <a:off x="7230212" y="9280389"/>
            <a:ext cx="10029088" cy="3086100"/>
            <a:chOff x="0" y="0"/>
            <a:chExt cx="2641406" cy="812800"/>
          </a:xfrm>
        </p:grpSpPr>
        <p:sp>
          <p:nvSpPr>
            <p:cNvPr id="10" name="Freeform 10"/>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1" name="TextBox 11"/>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2" name="Group 12"/>
          <p:cNvGrpSpPr/>
          <p:nvPr/>
        </p:nvGrpSpPr>
        <p:grpSpPr>
          <a:xfrm>
            <a:off x="1437469" y="9280389"/>
            <a:ext cx="15413063" cy="3086100"/>
            <a:chOff x="0" y="0"/>
            <a:chExt cx="4059408" cy="812800"/>
          </a:xfrm>
        </p:grpSpPr>
        <p:sp>
          <p:nvSpPr>
            <p:cNvPr id="13" name="Freeform 13"/>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14" name="TextBox 14"/>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grpSp>
        <p:nvGrpSpPr>
          <p:cNvPr id="15" name="Group 15"/>
          <p:cNvGrpSpPr/>
          <p:nvPr/>
        </p:nvGrpSpPr>
        <p:grpSpPr>
          <a:xfrm>
            <a:off x="1028700" y="-2003052"/>
            <a:ext cx="10029088" cy="3086100"/>
            <a:chOff x="0" y="0"/>
            <a:chExt cx="2641406" cy="812800"/>
          </a:xfrm>
        </p:grpSpPr>
        <p:sp>
          <p:nvSpPr>
            <p:cNvPr id="16" name="Freeform 16"/>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17" name="TextBox 17"/>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8" name="Group 18"/>
          <p:cNvGrpSpPr/>
          <p:nvPr/>
        </p:nvGrpSpPr>
        <p:grpSpPr>
          <a:xfrm>
            <a:off x="7230212" y="-2003052"/>
            <a:ext cx="10029088" cy="3086100"/>
            <a:chOff x="0" y="0"/>
            <a:chExt cx="2641406" cy="812800"/>
          </a:xfrm>
        </p:grpSpPr>
        <p:sp>
          <p:nvSpPr>
            <p:cNvPr id="19" name="Freeform 19"/>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20" name="TextBox 20"/>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21" name="Group 21"/>
          <p:cNvGrpSpPr/>
          <p:nvPr/>
        </p:nvGrpSpPr>
        <p:grpSpPr>
          <a:xfrm>
            <a:off x="1437469" y="-2003052"/>
            <a:ext cx="15413063" cy="3086100"/>
            <a:chOff x="0" y="0"/>
            <a:chExt cx="4059408" cy="812800"/>
          </a:xfrm>
        </p:grpSpPr>
        <p:sp>
          <p:nvSpPr>
            <p:cNvPr id="22" name="Freeform 22"/>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23" name="TextBox 23"/>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sp>
        <p:nvSpPr>
          <p:cNvPr id="24" name="TextBox 24"/>
          <p:cNvSpPr txBox="1"/>
          <p:nvPr/>
        </p:nvSpPr>
        <p:spPr>
          <a:xfrm>
            <a:off x="1844517" y="1636895"/>
            <a:ext cx="12515477" cy="905510"/>
          </a:xfrm>
          <a:prstGeom prst="rect">
            <a:avLst/>
          </a:prstGeom>
        </p:spPr>
        <p:txBody>
          <a:bodyPr lIns="0" tIns="0" rIns="0" bIns="0" rtlCol="0" anchor="t">
            <a:spAutoFit/>
          </a:bodyPr>
          <a:lstStyle/>
          <a:p>
            <a:pPr algn="l">
              <a:lnSpc>
                <a:spcPts val="6399"/>
              </a:lnSpc>
            </a:pPr>
            <a:r>
              <a:rPr lang="en-US" sz="6399" b="1">
                <a:solidFill>
                  <a:srgbClr val="1D117F"/>
                </a:solidFill>
                <a:latin typeface="Poppins Bold"/>
                <a:ea typeface="Poppins Bold"/>
                <a:cs typeface="Poppins Bold"/>
                <a:sym typeface="Poppins Bold"/>
              </a:rPr>
              <a:t>HTML Fonts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899569" y="4554963"/>
            <a:ext cx="1198195" cy="970538"/>
          </a:xfrm>
          <a:custGeom>
            <a:avLst/>
            <a:gdLst/>
            <a:ahLst/>
            <a:cxnLst/>
            <a:rect l="l" t="t" r="r" b="b"/>
            <a:pathLst>
              <a:path w="1198195" h="970538">
                <a:moveTo>
                  <a:pt x="0" y="0"/>
                </a:moveTo>
                <a:lnTo>
                  <a:pt x="1198194" y="0"/>
                </a:lnTo>
                <a:lnTo>
                  <a:pt x="1198194" y="970538"/>
                </a:lnTo>
                <a:lnTo>
                  <a:pt x="0" y="97053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p:cNvSpPr/>
          <p:nvPr/>
        </p:nvSpPr>
        <p:spPr>
          <a:xfrm rot="5400000" flipV="1">
            <a:off x="12965612" y="3004231"/>
            <a:ext cx="10478805" cy="4086734"/>
          </a:xfrm>
          <a:custGeom>
            <a:avLst/>
            <a:gdLst/>
            <a:ahLst/>
            <a:cxnLst/>
            <a:rect l="l" t="t" r="r" b="b"/>
            <a:pathLst>
              <a:path w="10478805" h="4086734">
                <a:moveTo>
                  <a:pt x="0" y="4086734"/>
                </a:moveTo>
                <a:lnTo>
                  <a:pt x="10478805" y="4086734"/>
                </a:lnTo>
                <a:lnTo>
                  <a:pt x="10478805" y="0"/>
                </a:lnTo>
                <a:lnTo>
                  <a:pt x="0" y="0"/>
                </a:lnTo>
                <a:lnTo>
                  <a:pt x="0" y="4086734"/>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p:cNvSpPr txBox="1"/>
          <p:nvPr/>
        </p:nvSpPr>
        <p:spPr>
          <a:xfrm>
            <a:off x="2407491" y="3344276"/>
            <a:ext cx="12727655" cy="3433056"/>
          </a:xfrm>
          <a:prstGeom prst="rect">
            <a:avLst/>
          </a:prstGeom>
        </p:spPr>
        <p:txBody>
          <a:bodyPr lIns="0" tIns="0" rIns="0" bIns="0" rtlCol="0" anchor="t">
            <a:spAutoFit/>
          </a:bodyPr>
          <a:lstStyle/>
          <a:p>
            <a:pPr algn="just">
              <a:lnSpc>
                <a:spcPts val="4479"/>
              </a:lnSpc>
            </a:pPr>
            <a:r>
              <a:rPr lang="en-US" sz="3199" dirty="0">
                <a:solidFill>
                  <a:srgbClr val="000000"/>
                </a:solidFill>
                <a:latin typeface="Poppins"/>
                <a:ea typeface="Poppins"/>
                <a:cs typeface="Poppins"/>
                <a:sym typeface="Poppins"/>
              </a:rPr>
              <a:t>•The </a:t>
            </a:r>
            <a:r>
              <a:rPr lang="en-US" sz="3199" b="1" dirty="0">
                <a:solidFill>
                  <a:srgbClr val="FF914D"/>
                </a:solidFill>
                <a:latin typeface="Poppins Bold"/>
                <a:ea typeface="Poppins Bold"/>
                <a:cs typeface="Poppins Bold"/>
                <a:sym typeface="Poppins Bold"/>
              </a:rPr>
              <a:t>font-size</a:t>
            </a:r>
            <a:r>
              <a:rPr lang="en-US" sz="3199" dirty="0">
                <a:solidFill>
                  <a:srgbClr val="000000"/>
                </a:solidFill>
                <a:latin typeface="Poppins"/>
                <a:ea typeface="Poppins"/>
                <a:cs typeface="Poppins"/>
                <a:sym typeface="Poppins"/>
              </a:rPr>
              <a:t> property defines the text size for an HTML element.</a:t>
            </a:r>
          </a:p>
          <a:p>
            <a:pPr algn="just">
              <a:lnSpc>
                <a:spcPts val="4479"/>
              </a:lnSpc>
            </a:pPr>
            <a:r>
              <a:rPr lang="en-US" sz="3199" dirty="0">
                <a:solidFill>
                  <a:srgbClr val="000000"/>
                </a:solidFill>
                <a:latin typeface="Poppins"/>
                <a:ea typeface="Poppins"/>
                <a:cs typeface="Poppins"/>
                <a:sym typeface="Poppins"/>
              </a:rPr>
              <a:t>•The font-size value can be an </a:t>
            </a:r>
            <a:r>
              <a:rPr lang="en-US" sz="3199" b="1" dirty="0">
                <a:solidFill>
                  <a:srgbClr val="FF914D"/>
                </a:solidFill>
                <a:latin typeface="Poppins Bold"/>
                <a:ea typeface="Poppins Bold"/>
                <a:cs typeface="Poppins Bold"/>
                <a:sym typeface="Poppins Bold"/>
              </a:rPr>
              <a:t>absolute (pixels) </a:t>
            </a:r>
            <a:r>
              <a:rPr lang="en-US" sz="3199" dirty="0">
                <a:solidFill>
                  <a:srgbClr val="000000"/>
                </a:solidFill>
                <a:latin typeface="Poppins"/>
                <a:ea typeface="Poppins"/>
                <a:cs typeface="Poppins"/>
                <a:sym typeface="Poppins"/>
              </a:rPr>
              <a:t>or </a:t>
            </a:r>
            <a:r>
              <a:rPr lang="en-US" sz="3199" b="1" dirty="0">
                <a:solidFill>
                  <a:srgbClr val="FF914D"/>
                </a:solidFill>
                <a:latin typeface="Poppins Bold"/>
                <a:ea typeface="Poppins Bold"/>
                <a:cs typeface="Poppins Bold"/>
                <a:sym typeface="Poppins Bold"/>
              </a:rPr>
              <a:t>relative (</a:t>
            </a:r>
            <a:r>
              <a:rPr lang="en-US" sz="3199" b="1" dirty="0" err="1">
                <a:solidFill>
                  <a:srgbClr val="FF914D"/>
                </a:solidFill>
                <a:latin typeface="Poppins Bold"/>
                <a:ea typeface="Poppins Bold"/>
                <a:cs typeface="Poppins Bold"/>
                <a:sym typeface="Poppins Bold"/>
              </a:rPr>
              <a:t>em</a:t>
            </a:r>
            <a:r>
              <a:rPr lang="en-US" sz="3199" b="1" dirty="0">
                <a:solidFill>
                  <a:srgbClr val="FF914D"/>
                </a:solidFill>
                <a:latin typeface="Poppins Bold"/>
                <a:ea typeface="Poppins Bold"/>
                <a:cs typeface="Poppins Bold"/>
                <a:sym typeface="Poppins Bold"/>
              </a:rPr>
              <a:t>)</a:t>
            </a:r>
            <a:r>
              <a:rPr lang="en-US" sz="3199" dirty="0">
                <a:solidFill>
                  <a:srgbClr val="000000"/>
                </a:solidFill>
                <a:latin typeface="Poppins"/>
                <a:ea typeface="Poppins"/>
                <a:cs typeface="Poppins"/>
                <a:sym typeface="Poppins"/>
              </a:rPr>
              <a:t> size.</a:t>
            </a:r>
          </a:p>
          <a:p>
            <a:pPr algn="just">
              <a:lnSpc>
                <a:spcPts val="4479"/>
              </a:lnSpc>
            </a:pPr>
            <a:endParaRPr lang="en-US" sz="3199" dirty="0">
              <a:solidFill>
                <a:srgbClr val="000000"/>
              </a:solidFill>
              <a:latin typeface="Poppins"/>
              <a:ea typeface="Poppins"/>
              <a:cs typeface="Poppins"/>
              <a:sym typeface="Poppins"/>
            </a:endParaRPr>
          </a:p>
          <a:p>
            <a:pPr algn="just">
              <a:lnSpc>
                <a:spcPts val="4479"/>
              </a:lnSpc>
            </a:pPr>
            <a:endParaRPr lang="en-US" sz="3199" dirty="0">
              <a:solidFill>
                <a:srgbClr val="000000"/>
              </a:solidFill>
              <a:latin typeface="Poppins"/>
              <a:ea typeface="Poppins"/>
              <a:cs typeface="Poppins"/>
              <a:sym typeface="Poppins"/>
            </a:endParaRPr>
          </a:p>
        </p:txBody>
      </p:sp>
      <p:sp>
        <p:nvSpPr>
          <p:cNvPr id="5" name="Freeform 5"/>
          <p:cNvSpPr/>
          <p:nvPr/>
        </p:nvSpPr>
        <p:spPr>
          <a:xfrm rot="5400000">
            <a:off x="-5438253" y="3004231"/>
            <a:ext cx="10478805" cy="4086734"/>
          </a:xfrm>
          <a:custGeom>
            <a:avLst/>
            <a:gdLst/>
            <a:ahLst/>
            <a:cxnLst/>
            <a:rect l="l" t="t" r="r" b="b"/>
            <a:pathLst>
              <a:path w="10478805" h="4086734">
                <a:moveTo>
                  <a:pt x="0" y="0"/>
                </a:moveTo>
                <a:lnTo>
                  <a:pt x="10478805" y="0"/>
                </a:lnTo>
                <a:lnTo>
                  <a:pt x="10478805" y="4086734"/>
                </a:lnTo>
                <a:lnTo>
                  <a:pt x="0" y="40867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a:off x="1028700" y="9280389"/>
            <a:ext cx="10029088" cy="3086100"/>
            <a:chOff x="0" y="0"/>
            <a:chExt cx="2641406" cy="812800"/>
          </a:xfrm>
        </p:grpSpPr>
        <p:sp>
          <p:nvSpPr>
            <p:cNvPr id="7" name="Freeform 7"/>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8" name="TextBox 8"/>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9" name="Group 9"/>
          <p:cNvGrpSpPr/>
          <p:nvPr/>
        </p:nvGrpSpPr>
        <p:grpSpPr>
          <a:xfrm>
            <a:off x="7230212" y="9280389"/>
            <a:ext cx="10029088" cy="3086100"/>
            <a:chOff x="0" y="0"/>
            <a:chExt cx="2641406" cy="812800"/>
          </a:xfrm>
        </p:grpSpPr>
        <p:sp>
          <p:nvSpPr>
            <p:cNvPr id="10" name="Freeform 10"/>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1" name="TextBox 11"/>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2" name="Group 12"/>
          <p:cNvGrpSpPr/>
          <p:nvPr/>
        </p:nvGrpSpPr>
        <p:grpSpPr>
          <a:xfrm>
            <a:off x="1437469" y="9280389"/>
            <a:ext cx="15413063" cy="3086100"/>
            <a:chOff x="0" y="0"/>
            <a:chExt cx="4059408" cy="812800"/>
          </a:xfrm>
        </p:grpSpPr>
        <p:sp>
          <p:nvSpPr>
            <p:cNvPr id="13" name="Freeform 13"/>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14" name="TextBox 14"/>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grpSp>
        <p:nvGrpSpPr>
          <p:cNvPr id="15" name="Group 15"/>
          <p:cNvGrpSpPr/>
          <p:nvPr/>
        </p:nvGrpSpPr>
        <p:grpSpPr>
          <a:xfrm>
            <a:off x="1028700" y="-2003052"/>
            <a:ext cx="10029088" cy="3086100"/>
            <a:chOff x="0" y="0"/>
            <a:chExt cx="2641406" cy="812800"/>
          </a:xfrm>
        </p:grpSpPr>
        <p:sp>
          <p:nvSpPr>
            <p:cNvPr id="16" name="Freeform 16"/>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17" name="TextBox 17"/>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8" name="Group 18"/>
          <p:cNvGrpSpPr/>
          <p:nvPr/>
        </p:nvGrpSpPr>
        <p:grpSpPr>
          <a:xfrm>
            <a:off x="7230212" y="-2003052"/>
            <a:ext cx="10029088" cy="3086100"/>
            <a:chOff x="0" y="0"/>
            <a:chExt cx="2641406" cy="812800"/>
          </a:xfrm>
        </p:grpSpPr>
        <p:sp>
          <p:nvSpPr>
            <p:cNvPr id="19" name="Freeform 19"/>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20" name="TextBox 20"/>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21" name="Group 21"/>
          <p:cNvGrpSpPr/>
          <p:nvPr/>
        </p:nvGrpSpPr>
        <p:grpSpPr>
          <a:xfrm>
            <a:off x="1437469" y="-2003052"/>
            <a:ext cx="15413063" cy="3086100"/>
            <a:chOff x="0" y="0"/>
            <a:chExt cx="4059408" cy="812800"/>
          </a:xfrm>
        </p:grpSpPr>
        <p:sp>
          <p:nvSpPr>
            <p:cNvPr id="22" name="Freeform 22"/>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23" name="TextBox 23"/>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sp>
        <p:nvSpPr>
          <p:cNvPr id="24" name="TextBox 24"/>
          <p:cNvSpPr txBox="1"/>
          <p:nvPr/>
        </p:nvSpPr>
        <p:spPr>
          <a:xfrm>
            <a:off x="1844517" y="1636895"/>
            <a:ext cx="12515477" cy="905510"/>
          </a:xfrm>
          <a:prstGeom prst="rect">
            <a:avLst/>
          </a:prstGeom>
        </p:spPr>
        <p:txBody>
          <a:bodyPr lIns="0" tIns="0" rIns="0" bIns="0" rtlCol="0" anchor="t">
            <a:spAutoFit/>
          </a:bodyPr>
          <a:lstStyle/>
          <a:p>
            <a:pPr algn="l">
              <a:lnSpc>
                <a:spcPts val="6399"/>
              </a:lnSpc>
            </a:pPr>
            <a:r>
              <a:rPr lang="en-US" sz="6399" b="1">
                <a:solidFill>
                  <a:srgbClr val="1D117F"/>
                </a:solidFill>
                <a:latin typeface="Poppins Bold"/>
                <a:ea typeface="Poppins Bold"/>
                <a:cs typeface="Poppins Bold"/>
                <a:sym typeface="Poppins Bold"/>
              </a:rPr>
              <a:t>HTML Text Size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899569" y="4554963"/>
            <a:ext cx="1198195" cy="970538"/>
          </a:xfrm>
          <a:custGeom>
            <a:avLst/>
            <a:gdLst/>
            <a:ahLst/>
            <a:cxnLst/>
            <a:rect l="l" t="t" r="r" b="b"/>
            <a:pathLst>
              <a:path w="1198195" h="970538">
                <a:moveTo>
                  <a:pt x="0" y="0"/>
                </a:moveTo>
                <a:lnTo>
                  <a:pt x="1198194" y="0"/>
                </a:lnTo>
                <a:lnTo>
                  <a:pt x="1198194" y="970538"/>
                </a:lnTo>
                <a:lnTo>
                  <a:pt x="0" y="97053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p:cNvSpPr/>
          <p:nvPr/>
        </p:nvSpPr>
        <p:spPr>
          <a:xfrm rot="5400000" flipV="1">
            <a:off x="12965612" y="3004231"/>
            <a:ext cx="10478805" cy="4086734"/>
          </a:xfrm>
          <a:custGeom>
            <a:avLst/>
            <a:gdLst/>
            <a:ahLst/>
            <a:cxnLst/>
            <a:rect l="l" t="t" r="r" b="b"/>
            <a:pathLst>
              <a:path w="10478805" h="4086734">
                <a:moveTo>
                  <a:pt x="0" y="4086734"/>
                </a:moveTo>
                <a:lnTo>
                  <a:pt x="10478805" y="4086734"/>
                </a:lnTo>
                <a:lnTo>
                  <a:pt x="10478805" y="0"/>
                </a:lnTo>
                <a:lnTo>
                  <a:pt x="0" y="0"/>
                </a:lnTo>
                <a:lnTo>
                  <a:pt x="0" y="4086734"/>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p:cNvSpPr txBox="1"/>
          <p:nvPr/>
        </p:nvSpPr>
        <p:spPr>
          <a:xfrm>
            <a:off x="2407491" y="3344276"/>
            <a:ext cx="12727655" cy="2252345"/>
          </a:xfrm>
          <a:prstGeom prst="rect">
            <a:avLst/>
          </a:prstGeom>
        </p:spPr>
        <p:txBody>
          <a:bodyPr lIns="0" tIns="0" rIns="0" bIns="0" rtlCol="0" anchor="t">
            <a:spAutoFit/>
          </a:bodyPr>
          <a:lstStyle/>
          <a:p>
            <a:pPr algn="just">
              <a:lnSpc>
                <a:spcPts val="4479"/>
              </a:lnSpc>
            </a:pPr>
            <a:r>
              <a:rPr lang="en-US" sz="3199">
                <a:solidFill>
                  <a:srgbClr val="000000"/>
                </a:solidFill>
                <a:latin typeface="Poppins"/>
                <a:ea typeface="Poppins"/>
                <a:cs typeface="Poppins"/>
                <a:sym typeface="Poppins"/>
              </a:rPr>
              <a:t>•The </a:t>
            </a:r>
            <a:r>
              <a:rPr lang="en-US" sz="3199" b="1">
                <a:solidFill>
                  <a:srgbClr val="FF914D"/>
                </a:solidFill>
                <a:latin typeface="Poppins Bold"/>
                <a:ea typeface="Poppins Bold"/>
                <a:cs typeface="Poppins Bold"/>
                <a:sym typeface="Poppins Bold"/>
              </a:rPr>
              <a:t>text-align </a:t>
            </a:r>
            <a:r>
              <a:rPr lang="en-US" sz="3199">
                <a:solidFill>
                  <a:srgbClr val="000000"/>
                </a:solidFill>
                <a:latin typeface="Poppins"/>
                <a:ea typeface="Poppins"/>
                <a:cs typeface="Poppins"/>
                <a:sym typeface="Poppins"/>
              </a:rPr>
              <a:t>property defines the horizontal text alignment for an HTML element.</a:t>
            </a:r>
          </a:p>
          <a:p>
            <a:pPr algn="just">
              <a:lnSpc>
                <a:spcPts val="4479"/>
              </a:lnSpc>
            </a:pPr>
            <a:r>
              <a:rPr lang="en-US" sz="3199">
                <a:solidFill>
                  <a:srgbClr val="000000"/>
                </a:solidFill>
                <a:latin typeface="Poppins"/>
                <a:ea typeface="Poppins"/>
                <a:cs typeface="Poppins"/>
                <a:sym typeface="Poppins"/>
              </a:rPr>
              <a:t>•A text can be</a:t>
            </a:r>
            <a:r>
              <a:rPr lang="en-US" sz="3199" b="1">
                <a:solidFill>
                  <a:srgbClr val="FF914D"/>
                </a:solidFill>
                <a:latin typeface="Poppins Bold"/>
                <a:ea typeface="Poppins Bold"/>
                <a:cs typeface="Poppins Bold"/>
                <a:sym typeface="Poppins Bold"/>
              </a:rPr>
              <a:t> left</a:t>
            </a:r>
            <a:r>
              <a:rPr lang="en-US" sz="3199">
                <a:solidFill>
                  <a:srgbClr val="000000"/>
                </a:solidFill>
                <a:latin typeface="Poppins"/>
                <a:ea typeface="Poppins"/>
                <a:cs typeface="Poppins"/>
                <a:sym typeface="Poppins"/>
              </a:rPr>
              <a:t> or</a:t>
            </a:r>
            <a:r>
              <a:rPr lang="en-US" sz="3199" b="1">
                <a:solidFill>
                  <a:srgbClr val="FF914D"/>
                </a:solidFill>
                <a:latin typeface="Poppins Bold"/>
                <a:ea typeface="Poppins Bold"/>
                <a:cs typeface="Poppins Bold"/>
                <a:sym typeface="Poppins Bold"/>
              </a:rPr>
              <a:t> right</a:t>
            </a:r>
            <a:r>
              <a:rPr lang="en-US" sz="3199">
                <a:solidFill>
                  <a:srgbClr val="000000"/>
                </a:solidFill>
                <a:latin typeface="Poppins"/>
                <a:ea typeface="Poppins"/>
                <a:cs typeface="Poppins"/>
                <a:sym typeface="Poppins"/>
              </a:rPr>
              <a:t> aligned, </a:t>
            </a:r>
            <a:r>
              <a:rPr lang="en-US" sz="3199" b="1">
                <a:solidFill>
                  <a:srgbClr val="FF914D"/>
                </a:solidFill>
                <a:latin typeface="Poppins Bold"/>
                <a:ea typeface="Poppins Bold"/>
                <a:cs typeface="Poppins Bold"/>
                <a:sym typeface="Poppins Bold"/>
              </a:rPr>
              <a:t>centered </a:t>
            </a:r>
            <a:r>
              <a:rPr lang="en-US" sz="3199">
                <a:solidFill>
                  <a:srgbClr val="000000"/>
                </a:solidFill>
                <a:latin typeface="Poppins"/>
                <a:ea typeface="Poppins"/>
                <a:cs typeface="Poppins"/>
                <a:sym typeface="Poppins"/>
              </a:rPr>
              <a:t>or </a:t>
            </a:r>
            <a:r>
              <a:rPr lang="en-US" sz="3199" b="1">
                <a:solidFill>
                  <a:srgbClr val="FF914D"/>
                </a:solidFill>
                <a:latin typeface="Poppins Bold"/>
                <a:ea typeface="Poppins Bold"/>
                <a:cs typeface="Poppins Bold"/>
                <a:sym typeface="Poppins Bold"/>
              </a:rPr>
              <a:t>justified.</a:t>
            </a:r>
          </a:p>
          <a:p>
            <a:pPr algn="just">
              <a:lnSpc>
                <a:spcPts val="4479"/>
              </a:lnSpc>
            </a:pPr>
            <a:endParaRPr lang="en-US" sz="3199" b="1">
              <a:solidFill>
                <a:srgbClr val="FF914D"/>
              </a:solidFill>
              <a:latin typeface="Poppins Bold"/>
              <a:ea typeface="Poppins Bold"/>
              <a:cs typeface="Poppins Bold"/>
              <a:sym typeface="Poppins Bold"/>
            </a:endParaRPr>
          </a:p>
        </p:txBody>
      </p:sp>
      <p:sp>
        <p:nvSpPr>
          <p:cNvPr id="5" name="Freeform 5"/>
          <p:cNvSpPr/>
          <p:nvPr/>
        </p:nvSpPr>
        <p:spPr>
          <a:xfrm rot="5400000">
            <a:off x="-5438253" y="3004231"/>
            <a:ext cx="10478805" cy="4086734"/>
          </a:xfrm>
          <a:custGeom>
            <a:avLst/>
            <a:gdLst/>
            <a:ahLst/>
            <a:cxnLst/>
            <a:rect l="l" t="t" r="r" b="b"/>
            <a:pathLst>
              <a:path w="10478805" h="4086734">
                <a:moveTo>
                  <a:pt x="0" y="0"/>
                </a:moveTo>
                <a:lnTo>
                  <a:pt x="10478805" y="0"/>
                </a:lnTo>
                <a:lnTo>
                  <a:pt x="10478805" y="4086734"/>
                </a:lnTo>
                <a:lnTo>
                  <a:pt x="0" y="40867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a:off x="1028700" y="9280389"/>
            <a:ext cx="10029088" cy="3086100"/>
            <a:chOff x="0" y="0"/>
            <a:chExt cx="2641406" cy="812800"/>
          </a:xfrm>
        </p:grpSpPr>
        <p:sp>
          <p:nvSpPr>
            <p:cNvPr id="7" name="Freeform 7"/>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8" name="TextBox 8"/>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9" name="Group 9"/>
          <p:cNvGrpSpPr/>
          <p:nvPr/>
        </p:nvGrpSpPr>
        <p:grpSpPr>
          <a:xfrm>
            <a:off x="7230212" y="9280389"/>
            <a:ext cx="10029088" cy="3086100"/>
            <a:chOff x="0" y="0"/>
            <a:chExt cx="2641406" cy="812800"/>
          </a:xfrm>
        </p:grpSpPr>
        <p:sp>
          <p:nvSpPr>
            <p:cNvPr id="10" name="Freeform 10"/>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1" name="TextBox 11"/>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2" name="Group 12"/>
          <p:cNvGrpSpPr/>
          <p:nvPr/>
        </p:nvGrpSpPr>
        <p:grpSpPr>
          <a:xfrm>
            <a:off x="1437469" y="9280389"/>
            <a:ext cx="15413063" cy="3086100"/>
            <a:chOff x="0" y="0"/>
            <a:chExt cx="4059408" cy="812800"/>
          </a:xfrm>
        </p:grpSpPr>
        <p:sp>
          <p:nvSpPr>
            <p:cNvPr id="13" name="Freeform 13"/>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14" name="TextBox 14"/>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grpSp>
        <p:nvGrpSpPr>
          <p:cNvPr id="15" name="Group 15"/>
          <p:cNvGrpSpPr/>
          <p:nvPr/>
        </p:nvGrpSpPr>
        <p:grpSpPr>
          <a:xfrm>
            <a:off x="1028700" y="-2003052"/>
            <a:ext cx="10029088" cy="3086100"/>
            <a:chOff x="0" y="0"/>
            <a:chExt cx="2641406" cy="812800"/>
          </a:xfrm>
        </p:grpSpPr>
        <p:sp>
          <p:nvSpPr>
            <p:cNvPr id="16" name="Freeform 16"/>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17" name="TextBox 17"/>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8" name="Group 18"/>
          <p:cNvGrpSpPr/>
          <p:nvPr/>
        </p:nvGrpSpPr>
        <p:grpSpPr>
          <a:xfrm>
            <a:off x="7230212" y="-2003052"/>
            <a:ext cx="10029088" cy="3086100"/>
            <a:chOff x="0" y="0"/>
            <a:chExt cx="2641406" cy="812800"/>
          </a:xfrm>
        </p:grpSpPr>
        <p:sp>
          <p:nvSpPr>
            <p:cNvPr id="19" name="Freeform 19"/>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20" name="TextBox 20"/>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21" name="Group 21"/>
          <p:cNvGrpSpPr/>
          <p:nvPr/>
        </p:nvGrpSpPr>
        <p:grpSpPr>
          <a:xfrm>
            <a:off x="1437469" y="-2003052"/>
            <a:ext cx="15413063" cy="3086100"/>
            <a:chOff x="0" y="0"/>
            <a:chExt cx="4059408" cy="812800"/>
          </a:xfrm>
        </p:grpSpPr>
        <p:sp>
          <p:nvSpPr>
            <p:cNvPr id="22" name="Freeform 22"/>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23" name="TextBox 23"/>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sp>
        <p:nvSpPr>
          <p:cNvPr id="24" name="TextBox 24"/>
          <p:cNvSpPr txBox="1"/>
          <p:nvPr/>
        </p:nvSpPr>
        <p:spPr>
          <a:xfrm>
            <a:off x="1844517" y="1636895"/>
            <a:ext cx="12515477" cy="905510"/>
          </a:xfrm>
          <a:prstGeom prst="rect">
            <a:avLst/>
          </a:prstGeom>
        </p:spPr>
        <p:txBody>
          <a:bodyPr lIns="0" tIns="0" rIns="0" bIns="0" rtlCol="0" anchor="t">
            <a:spAutoFit/>
          </a:bodyPr>
          <a:lstStyle/>
          <a:p>
            <a:pPr algn="l">
              <a:lnSpc>
                <a:spcPts val="6399"/>
              </a:lnSpc>
            </a:pPr>
            <a:r>
              <a:rPr lang="en-US" sz="6399" b="1">
                <a:solidFill>
                  <a:srgbClr val="1D117F"/>
                </a:solidFill>
                <a:latin typeface="Poppins Bold"/>
                <a:ea typeface="Poppins Bold"/>
                <a:cs typeface="Poppins Bold"/>
                <a:sym typeface="Poppins Bold"/>
              </a:rPr>
              <a:t>HTML Text Alignment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196035" y="3100133"/>
            <a:ext cx="10478805" cy="4086734"/>
          </a:xfrm>
          <a:custGeom>
            <a:avLst/>
            <a:gdLst/>
            <a:ahLst/>
            <a:cxnLst/>
            <a:rect l="l" t="t" r="r" b="b"/>
            <a:pathLst>
              <a:path w="10478805" h="4086734">
                <a:moveTo>
                  <a:pt x="0" y="0"/>
                </a:moveTo>
                <a:lnTo>
                  <a:pt x="10478804" y="0"/>
                </a:lnTo>
                <a:lnTo>
                  <a:pt x="10478804" y="4086734"/>
                </a:lnTo>
                <a:lnTo>
                  <a:pt x="0" y="40867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flipV="1">
            <a:off x="11005231" y="3196035"/>
            <a:ext cx="10478805" cy="4086734"/>
          </a:xfrm>
          <a:custGeom>
            <a:avLst/>
            <a:gdLst/>
            <a:ahLst/>
            <a:cxnLst/>
            <a:rect l="l" t="t" r="r" b="b"/>
            <a:pathLst>
              <a:path w="10478805" h="4086734">
                <a:moveTo>
                  <a:pt x="0" y="4086734"/>
                </a:moveTo>
                <a:lnTo>
                  <a:pt x="10478804" y="4086734"/>
                </a:lnTo>
                <a:lnTo>
                  <a:pt x="10478804" y="0"/>
                </a:lnTo>
                <a:lnTo>
                  <a:pt x="0" y="0"/>
                </a:lnTo>
                <a:lnTo>
                  <a:pt x="0" y="4086734"/>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2043367" y="3691272"/>
            <a:ext cx="14201266" cy="4040886"/>
            <a:chOff x="0" y="0"/>
            <a:chExt cx="3740251" cy="1064266"/>
          </a:xfrm>
        </p:grpSpPr>
        <p:sp>
          <p:nvSpPr>
            <p:cNvPr id="5" name="Freeform 5"/>
            <p:cNvSpPr/>
            <p:nvPr/>
          </p:nvSpPr>
          <p:spPr>
            <a:xfrm>
              <a:off x="0" y="0"/>
              <a:ext cx="3740251" cy="1064266"/>
            </a:xfrm>
            <a:custGeom>
              <a:avLst/>
              <a:gdLst/>
              <a:ahLst/>
              <a:cxnLst/>
              <a:rect l="l" t="t" r="r" b="b"/>
              <a:pathLst>
                <a:path w="3740251" h="1064266">
                  <a:moveTo>
                    <a:pt x="54516" y="0"/>
                  </a:moveTo>
                  <a:lnTo>
                    <a:pt x="3685735" y="0"/>
                  </a:lnTo>
                  <a:cubicBezTo>
                    <a:pt x="3700194" y="0"/>
                    <a:pt x="3714060" y="5744"/>
                    <a:pt x="3724284" y="15967"/>
                  </a:cubicBezTo>
                  <a:cubicBezTo>
                    <a:pt x="3734508" y="26191"/>
                    <a:pt x="3740251" y="40057"/>
                    <a:pt x="3740251" y="54516"/>
                  </a:cubicBezTo>
                  <a:lnTo>
                    <a:pt x="3740251" y="1009751"/>
                  </a:lnTo>
                  <a:cubicBezTo>
                    <a:pt x="3740251" y="1039859"/>
                    <a:pt x="3715844" y="1064266"/>
                    <a:pt x="3685735" y="1064266"/>
                  </a:cubicBezTo>
                  <a:lnTo>
                    <a:pt x="54516" y="1064266"/>
                  </a:lnTo>
                  <a:cubicBezTo>
                    <a:pt x="40057" y="1064266"/>
                    <a:pt x="26191" y="1058523"/>
                    <a:pt x="15967" y="1048299"/>
                  </a:cubicBezTo>
                  <a:cubicBezTo>
                    <a:pt x="5744" y="1038075"/>
                    <a:pt x="0" y="1024209"/>
                    <a:pt x="0" y="1009751"/>
                  </a:cubicBezTo>
                  <a:lnTo>
                    <a:pt x="0" y="54516"/>
                  </a:lnTo>
                  <a:cubicBezTo>
                    <a:pt x="0" y="40057"/>
                    <a:pt x="5744" y="26191"/>
                    <a:pt x="15967" y="15967"/>
                  </a:cubicBezTo>
                  <a:cubicBezTo>
                    <a:pt x="26191" y="5744"/>
                    <a:pt x="40057" y="0"/>
                    <a:pt x="54516" y="0"/>
                  </a:cubicBezTo>
                  <a:close/>
                </a:path>
              </a:pathLst>
            </a:custGeom>
            <a:solidFill>
              <a:srgbClr val="634CC4"/>
            </a:solidFill>
          </p:spPr>
        </p:sp>
        <p:sp>
          <p:nvSpPr>
            <p:cNvPr id="6" name="TextBox 6"/>
            <p:cNvSpPr txBox="1"/>
            <p:nvPr/>
          </p:nvSpPr>
          <p:spPr>
            <a:xfrm>
              <a:off x="0" y="-76200"/>
              <a:ext cx="3740251" cy="1140466"/>
            </a:xfrm>
            <a:prstGeom prst="rect">
              <a:avLst/>
            </a:prstGeom>
          </p:spPr>
          <p:txBody>
            <a:bodyPr lIns="50800" tIns="50800" rIns="50800" bIns="50800" rtlCol="0" anchor="ctr"/>
            <a:lstStyle/>
            <a:p>
              <a:pPr algn="ctr">
                <a:lnSpc>
                  <a:spcPts val="3500"/>
                </a:lnSpc>
              </a:pPr>
              <a:endParaRPr/>
            </a:p>
          </p:txBody>
        </p:sp>
      </p:grpSp>
      <p:grpSp>
        <p:nvGrpSpPr>
          <p:cNvPr id="7" name="Group 7"/>
          <p:cNvGrpSpPr/>
          <p:nvPr/>
        </p:nvGrpSpPr>
        <p:grpSpPr>
          <a:xfrm>
            <a:off x="2043367" y="4378314"/>
            <a:ext cx="14201266" cy="4040886"/>
            <a:chOff x="0" y="0"/>
            <a:chExt cx="3740251" cy="1064266"/>
          </a:xfrm>
        </p:grpSpPr>
        <p:sp>
          <p:nvSpPr>
            <p:cNvPr id="8" name="Freeform 8"/>
            <p:cNvSpPr/>
            <p:nvPr/>
          </p:nvSpPr>
          <p:spPr>
            <a:xfrm>
              <a:off x="0" y="0"/>
              <a:ext cx="3740251" cy="1064266"/>
            </a:xfrm>
            <a:custGeom>
              <a:avLst/>
              <a:gdLst/>
              <a:ahLst/>
              <a:cxnLst/>
              <a:rect l="l" t="t" r="r" b="b"/>
              <a:pathLst>
                <a:path w="3740251" h="1064266">
                  <a:moveTo>
                    <a:pt x="54516" y="0"/>
                  </a:moveTo>
                  <a:lnTo>
                    <a:pt x="3685735" y="0"/>
                  </a:lnTo>
                  <a:cubicBezTo>
                    <a:pt x="3700194" y="0"/>
                    <a:pt x="3714060" y="5744"/>
                    <a:pt x="3724284" y="15967"/>
                  </a:cubicBezTo>
                  <a:cubicBezTo>
                    <a:pt x="3734508" y="26191"/>
                    <a:pt x="3740251" y="40057"/>
                    <a:pt x="3740251" y="54516"/>
                  </a:cubicBezTo>
                  <a:lnTo>
                    <a:pt x="3740251" y="1009751"/>
                  </a:lnTo>
                  <a:cubicBezTo>
                    <a:pt x="3740251" y="1039859"/>
                    <a:pt x="3715844" y="1064266"/>
                    <a:pt x="3685735" y="1064266"/>
                  </a:cubicBezTo>
                  <a:lnTo>
                    <a:pt x="54516" y="1064266"/>
                  </a:lnTo>
                  <a:cubicBezTo>
                    <a:pt x="40057" y="1064266"/>
                    <a:pt x="26191" y="1058523"/>
                    <a:pt x="15967" y="1048299"/>
                  </a:cubicBezTo>
                  <a:cubicBezTo>
                    <a:pt x="5744" y="1038075"/>
                    <a:pt x="0" y="1024209"/>
                    <a:pt x="0" y="1009751"/>
                  </a:cubicBezTo>
                  <a:lnTo>
                    <a:pt x="0" y="54516"/>
                  </a:lnTo>
                  <a:cubicBezTo>
                    <a:pt x="0" y="40057"/>
                    <a:pt x="5744" y="26191"/>
                    <a:pt x="15967" y="15967"/>
                  </a:cubicBezTo>
                  <a:cubicBezTo>
                    <a:pt x="26191" y="5744"/>
                    <a:pt x="40057" y="0"/>
                    <a:pt x="54516" y="0"/>
                  </a:cubicBezTo>
                  <a:close/>
                </a:path>
              </a:pathLst>
            </a:custGeom>
            <a:solidFill>
              <a:srgbClr val="FF66C4"/>
            </a:solidFill>
          </p:spPr>
        </p:sp>
        <p:sp>
          <p:nvSpPr>
            <p:cNvPr id="9" name="TextBox 9"/>
            <p:cNvSpPr txBox="1"/>
            <p:nvPr/>
          </p:nvSpPr>
          <p:spPr>
            <a:xfrm>
              <a:off x="0" y="-76200"/>
              <a:ext cx="3740251" cy="1140466"/>
            </a:xfrm>
            <a:prstGeom prst="rect">
              <a:avLst/>
            </a:prstGeom>
          </p:spPr>
          <p:txBody>
            <a:bodyPr lIns="50800" tIns="50800" rIns="50800" bIns="50800" rtlCol="0" anchor="ctr"/>
            <a:lstStyle/>
            <a:p>
              <a:pPr algn="ctr">
                <a:lnSpc>
                  <a:spcPts val="3500"/>
                </a:lnSpc>
              </a:pPr>
              <a:endParaRPr/>
            </a:p>
          </p:txBody>
        </p:sp>
      </p:grpSp>
      <p:grpSp>
        <p:nvGrpSpPr>
          <p:cNvPr id="10" name="Group 10"/>
          <p:cNvGrpSpPr/>
          <p:nvPr/>
        </p:nvGrpSpPr>
        <p:grpSpPr>
          <a:xfrm>
            <a:off x="2043367" y="4034793"/>
            <a:ext cx="14201266" cy="4040886"/>
            <a:chOff x="0" y="0"/>
            <a:chExt cx="3740251" cy="1064266"/>
          </a:xfrm>
        </p:grpSpPr>
        <p:sp>
          <p:nvSpPr>
            <p:cNvPr id="11" name="Freeform 11"/>
            <p:cNvSpPr/>
            <p:nvPr/>
          </p:nvSpPr>
          <p:spPr>
            <a:xfrm>
              <a:off x="0" y="0"/>
              <a:ext cx="3740251" cy="1064266"/>
            </a:xfrm>
            <a:custGeom>
              <a:avLst/>
              <a:gdLst/>
              <a:ahLst/>
              <a:cxnLst/>
              <a:rect l="l" t="t" r="r" b="b"/>
              <a:pathLst>
                <a:path w="3740251" h="1064266">
                  <a:moveTo>
                    <a:pt x="54516" y="0"/>
                  </a:moveTo>
                  <a:lnTo>
                    <a:pt x="3685735" y="0"/>
                  </a:lnTo>
                  <a:cubicBezTo>
                    <a:pt x="3700194" y="0"/>
                    <a:pt x="3714060" y="5744"/>
                    <a:pt x="3724284" y="15967"/>
                  </a:cubicBezTo>
                  <a:cubicBezTo>
                    <a:pt x="3734508" y="26191"/>
                    <a:pt x="3740251" y="40057"/>
                    <a:pt x="3740251" y="54516"/>
                  </a:cubicBezTo>
                  <a:lnTo>
                    <a:pt x="3740251" y="1009751"/>
                  </a:lnTo>
                  <a:cubicBezTo>
                    <a:pt x="3740251" y="1039859"/>
                    <a:pt x="3715844" y="1064266"/>
                    <a:pt x="3685735" y="1064266"/>
                  </a:cubicBezTo>
                  <a:lnTo>
                    <a:pt x="54516" y="1064266"/>
                  </a:lnTo>
                  <a:cubicBezTo>
                    <a:pt x="40057" y="1064266"/>
                    <a:pt x="26191" y="1058523"/>
                    <a:pt x="15967" y="1048299"/>
                  </a:cubicBezTo>
                  <a:cubicBezTo>
                    <a:pt x="5744" y="1038075"/>
                    <a:pt x="0" y="1024209"/>
                    <a:pt x="0" y="1009751"/>
                  </a:cubicBezTo>
                  <a:lnTo>
                    <a:pt x="0" y="54516"/>
                  </a:lnTo>
                  <a:cubicBezTo>
                    <a:pt x="0" y="40057"/>
                    <a:pt x="5744" y="26191"/>
                    <a:pt x="15967" y="15967"/>
                  </a:cubicBezTo>
                  <a:cubicBezTo>
                    <a:pt x="26191" y="5744"/>
                    <a:pt x="40057" y="0"/>
                    <a:pt x="54516" y="0"/>
                  </a:cubicBezTo>
                  <a:close/>
                </a:path>
              </a:pathLst>
            </a:custGeom>
            <a:solidFill>
              <a:srgbClr val="0FC9DC"/>
            </a:solidFill>
          </p:spPr>
        </p:sp>
        <p:sp>
          <p:nvSpPr>
            <p:cNvPr id="12" name="TextBox 12"/>
            <p:cNvSpPr txBox="1"/>
            <p:nvPr/>
          </p:nvSpPr>
          <p:spPr>
            <a:xfrm>
              <a:off x="0" y="-76200"/>
              <a:ext cx="3740251" cy="1140466"/>
            </a:xfrm>
            <a:prstGeom prst="rect">
              <a:avLst/>
            </a:prstGeom>
          </p:spPr>
          <p:txBody>
            <a:bodyPr lIns="50800" tIns="50800" rIns="50800" bIns="50800" rtlCol="0" anchor="ctr"/>
            <a:lstStyle/>
            <a:p>
              <a:pPr algn="ctr">
                <a:lnSpc>
                  <a:spcPts val="3500"/>
                </a:lnSpc>
              </a:pPr>
              <a:endParaRPr/>
            </a:p>
          </p:txBody>
        </p:sp>
      </p:grpSp>
      <p:sp>
        <p:nvSpPr>
          <p:cNvPr id="13" name="Freeform 13"/>
          <p:cNvSpPr/>
          <p:nvPr/>
        </p:nvSpPr>
        <p:spPr>
          <a:xfrm>
            <a:off x="2523595" y="4324579"/>
            <a:ext cx="13240811" cy="3461314"/>
          </a:xfrm>
          <a:custGeom>
            <a:avLst/>
            <a:gdLst/>
            <a:ahLst/>
            <a:cxnLst/>
            <a:rect l="l" t="t" r="r" b="b"/>
            <a:pathLst>
              <a:path w="13240811" h="3461314">
                <a:moveTo>
                  <a:pt x="0" y="0"/>
                </a:moveTo>
                <a:lnTo>
                  <a:pt x="13240810" y="0"/>
                </a:lnTo>
                <a:lnTo>
                  <a:pt x="13240810" y="3461314"/>
                </a:lnTo>
                <a:lnTo>
                  <a:pt x="0" y="3461314"/>
                </a:lnTo>
                <a:lnTo>
                  <a:pt x="0" y="0"/>
                </a:lnTo>
                <a:close/>
              </a:path>
            </a:pathLst>
          </a:custGeom>
          <a:blipFill>
            <a:blip r:embed="rId4"/>
            <a:stretch>
              <a:fillRect/>
            </a:stretch>
          </a:blipFill>
        </p:spPr>
      </p:sp>
      <p:grpSp>
        <p:nvGrpSpPr>
          <p:cNvPr id="14" name="Group 14"/>
          <p:cNvGrpSpPr/>
          <p:nvPr/>
        </p:nvGrpSpPr>
        <p:grpSpPr>
          <a:xfrm>
            <a:off x="7574504" y="1675995"/>
            <a:ext cx="3138992" cy="3138992"/>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34CC4"/>
            </a:solidFill>
          </p:spPr>
        </p:sp>
        <p:sp>
          <p:nvSpPr>
            <p:cNvPr id="16" name="TextBox 16"/>
            <p:cNvSpPr txBox="1"/>
            <p:nvPr/>
          </p:nvSpPr>
          <p:spPr>
            <a:xfrm>
              <a:off x="76200" y="0"/>
              <a:ext cx="660400" cy="736600"/>
            </a:xfrm>
            <a:prstGeom prst="rect">
              <a:avLst/>
            </a:prstGeom>
          </p:spPr>
          <p:txBody>
            <a:bodyPr lIns="50800" tIns="50800" rIns="50800" bIns="50800" rtlCol="0" anchor="ctr"/>
            <a:lstStyle/>
            <a:p>
              <a:pPr algn="ctr">
                <a:lnSpc>
                  <a:spcPts val="3500"/>
                </a:lnSpc>
              </a:pPr>
              <a:endParaRPr/>
            </a:p>
          </p:txBody>
        </p:sp>
      </p:grpSp>
      <p:sp>
        <p:nvSpPr>
          <p:cNvPr id="17" name="Freeform 17"/>
          <p:cNvSpPr/>
          <p:nvPr/>
        </p:nvSpPr>
        <p:spPr>
          <a:xfrm>
            <a:off x="8490638" y="2592129"/>
            <a:ext cx="1306724" cy="1306724"/>
          </a:xfrm>
          <a:custGeom>
            <a:avLst/>
            <a:gdLst/>
            <a:ahLst/>
            <a:cxnLst/>
            <a:rect l="l" t="t" r="r" b="b"/>
            <a:pathLst>
              <a:path w="1306724" h="1306724">
                <a:moveTo>
                  <a:pt x="0" y="0"/>
                </a:moveTo>
                <a:lnTo>
                  <a:pt x="1306724" y="0"/>
                </a:lnTo>
                <a:lnTo>
                  <a:pt x="1306724" y="1306724"/>
                </a:lnTo>
                <a:lnTo>
                  <a:pt x="0" y="13067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8" name="TextBox 18"/>
          <p:cNvSpPr txBox="1"/>
          <p:nvPr/>
        </p:nvSpPr>
        <p:spPr>
          <a:xfrm>
            <a:off x="2523595" y="5315602"/>
            <a:ext cx="13240811" cy="2759075"/>
          </a:xfrm>
          <a:prstGeom prst="rect">
            <a:avLst/>
          </a:prstGeom>
        </p:spPr>
        <p:txBody>
          <a:bodyPr lIns="0" tIns="0" rIns="0" bIns="0" rtlCol="0" anchor="t">
            <a:spAutoFit/>
          </a:bodyPr>
          <a:lstStyle/>
          <a:p>
            <a:pPr algn="ctr">
              <a:lnSpc>
                <a:spcPts val="6999"/>
              </a:lnSpc>
            </a:pPr>
            <a:r>
              <a:rPr lang="en-US" sz="6999" b="1">
                <a:solidFill>
                  <a:srgbClr val="1D117F"/>
                </a:solidFill>
                <a:latin typeface="Poppins Bold"/>
                <a:ea typeface="Poppins Bold"/>
                <a:cs typeface="Poppins Bold"/>
                <a:sym typeface="Poppins Bold"/>
              </a:rPr>
              <a:t>Improving the Appearance of your Web Page</a:t>
            </a:r>
          </a:p>
          <a:p>
            <a:pPr algn="ctr">
              <a:lnSpc>
                <a:spcPts val="6999"/>
              </a:lnSpc>
            </a:pPr>
            <a:endParaRPr lang="en-US" sz="6999" b="1">
              <a:solidFill>
                <a:srgbClr val="1D117F"/>
              </a:solidFill>
              <a:latin typeface="Poppins Bold"/>
              <a:ea typeface="Poppins Bold"/>
              <a:cs typeface="Poppins Bold"/>
              <a:sym typeface="Poppins Bo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899569" y="4554963"/>
            <a:ext cx="1198195" cy="970538"/>
          </a:xfrm>
          <a:custGeom>
            <a:avLst/>
            <a:gdLst/>
            <a:ahLst/>
            <a:cxnLst/>
            <a:rect l="l" t="t" r="r" b="b"/>
            <a:pathLst>
              <a:path w="1198195" h="970538">
                <a:moveTo>
                  <a:pt x="0" y="0"/>
                </a:moveTo>
                <a:lnTo>
                  <a:pt x="1198194" y="0"/>
                </a:lnTo>
                <a:lnTo>
                  <a:pt x="1198194" y="970538"/>
                </a:lnTo>
                <a:lnTo>
                  <a:pt x="0" y="97053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p:cNvSpPr/>
          <p:nvPr/>
        </p:nvSpPr>
        <p:spPr>
          <a:xfrm rot="5400000" flipV="1">
            <a:off x="12965612" y="3004231"/>
            <a:ext cx="10478805" cy="4086734"/>
          </a:xfrm>
          <a:custGeom>
            <a:avLst/>
            <a:gdLst/>
            <a:ahLst/>
            <a:cxnLst/>
            <a:rect l="l" t="t" r="r" b="b"/>
            <a:pathLst>
              <a:path w="10478805" h="4086734">
                <a:moveTo>
                  <a:pt x="0" y="4086734"/>
                </a:moveTo>
                <a:lnTo>
                  <a:pt x="10478805" y="4086734"/>
                </a:lnTo>
                <a:lnTo>
                  <a:pt x="10478805" y="0"/>
                </a:lnTo>
                <a:lnTo>
                  <a:pt x="0" y="0"/>
                </a:lnTo>
                <a:lnTo>
                  <a:pt x="0" y="4086734"/>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p:cNvSpPr txBox="1"/>
          <p:nvPr/>
        </p:nvSpPr>
        <p:spPr>
          <a:xfrm>
            <a:off x="2407491" y="3344276"/>
            <a:ext cx="12727655" cy="1690370"/>
          </a:xfrm>
          <a:prstGeom prst="rect">
            <a:avLst/>
          </a:prstGeom>
        </p:spPr>
        <p:txBody>
          <a:bodyPr lIns="0" tIns="0" rIns="0" bIns="0" rtlCol="0" anchor="t">
            <a:spAutoFit/>
          </a:bodyPr>
          <a:lstStyle/>
          <a:p>
            <a:pPr algn="just">
              <a:lnSpc>
                <a:spcPts val="4479"/>
              </a:lnSpc>
            </a:pPr>
            <a:r>
              <a:rPr lang="en-US" sz="3199" dirty="0">
                <a:solidFill>
                  <a:srgbClr val="000000"/>
                </a:solidFill>
                <a:latin typeface="Poppins"/>
                <a:ea typeface="Poppins"/>
                <a:cs typeface="Poppins"/>
                <a:sym typeface="Poppins"/>
              </a:rPr>
              <a:t>•The </a:t>
            </a:r>
            <a:r>
              <a:rPr lang="en-US" sz="3199" b="1" dirty="0">
                <a:solidFill>
                  <a:srgbClr val="FF914D"/>
                </a:solidFill>
                <a:latin typeface="Poppins Bold"/>
                <a:ea typeface="Poppins Bold"/>
                <a:cs typeface="Poppins Bold"/>
                <a:sym typeface="Poppins Bold"/>
              </a:rPr>
              <a:t>text-indent</a:t>
            </a:r>
            <a:r>
              <a:rPr lang="en-US" sz="3199" dirty="0">
                <a:solidFill>
                  <a:srgbClr val="000000"/>
                </a:solidFill>
                <a:latin typeface="Poppins"/>
                <a:ea typeface="Poppins"/>
                <a:cs typeface="Poppins"/>
                <a:sym typeface="Poppins"/>
              </a:rPr>
              <a:t> property is used to specify the indentation of the first line of text.</a:t>
            </a:r>
          </a:p>
          <a:p>
            <a:pPr algn="just">
              <a:lnSpc>
                <a:spcPts val="4479"/>
              </a:lnSpc>
            </a:pPr>
            <a:endParaRPr lang="en-US" sz="3199" dirty="0">
              <a:solidFill>
                <a:srgbClr val="000000"/>
              </a:solidFill>
              <a:latin typeface="Poppins"/>
              <a:ea typeface="Poppins"/>
              <a:cs typeface="Poppins"/>
              <a:sym typeface="Poppins"/>
            </a:endParaRPr>
          </a:p>
        </p:txBody>
      </p:sp>
      <p:sp>
        <p:nvSpPr>
          <p:cNvPr id="5" name="Freeform 5"/>
          <p:cNvSpPr/>
          <p:nvPr/>
        </p:nvSpPr>
        <p:spPr>
          <a:xfrm rot="5400000">
            <a:off x="-5438253" y="3004231"/>
            <a:ext cx="10478805" cy="4086734"/>
          </a:xfrm>
          <a:custGeom>
            <a:avLst/>
            <a:gdLst/>
            <a:ahLst/>
            <a:cxnLst/>
            <a:rect l="l" t="t" r="r" b="b"/>
            <a:pathLst>
              <a:path w="10478805" h="4086734">
                <a:moveTo>
                  <a:pt x="0" y="0"/>
                </a:moveTo>
                <a:lnTo>
                  <a:pt x="10478805" y="0"/>
                </a:lnTo>
                <a:lnTo>
                  <a:pt x="10478805" y="4086734"/>
                </a:lnTo>
                <a:lnTo>
                  <a:pt x="0" y="40867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a:off x="1028700" y="9280389"/>
            <a:ext cx="10029088" cy="3086100"/>
            <a:chOff x="0" y="0"/>
            <a:chExt cx="2641406" cy="812800"/>
          </a:xfrm>
        </p:grpSpPr>
        <p:sp>
          <p:nvSpPr>
            <p:cNvPr id="7" name="Freeform 7"/>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8" name="TextBox 8"/>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9" name="Group 9"/>
          <p:cNvGrpSpPr/>
          <p:nvPr/>
        </p:nvGrpSpPr>
        <p:grpSpPr>
          <a:xfrm>
            <a:off x="7230212" y="9280389"/>
            <a:ext cx="10029088" cy="3086100"/>
            <a:chOff x="0" y="0"/>
            <a:chExt cx="2641406" cy="812800"/>
          </a:xfrm>
        </p:grpSpPr>
        <p:sp>
          <p:nvSpPr>
            <p:cNvPr id="10" name="Freeform 10"/>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1" name="TextBox 11"/>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2" name="Group 12"/>
          <p:cNvGrpSpPr/>
          <p:nvPr/>
        </p:nvGrpSpPr>
        <p:grpSpPr>
          <a:xfrm>
            <a:off x="1437469" y="9280389"/>
            <a:ext cx="15413063" cy="3086100"/>
            <a:chOff x="0" y="0"/>
            <a:chExt cx="4059408" cy="812800"/>
          </a:xfrm>
        </p:grpSpPr>
        <p:sp>
          <p:nvSpPr>
            <p:cNvPr id="13" name="Freeform 13"/>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14" name="TextBox 14"/>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grpSp>
        <p:nvGrpSpPr>
          <p:cNvPr id="15" name="Group 15"/>
          <p:cNvGrpSpPr/>
          <p:nvPr/>
        </p:nvGrpSpPr>
        <p:grpSpPr>
          <a:xfrm>
            <a:off x="1028700" y="-2003052"/>
            <a:ext cx="10029088" cy="3086100"/>
            <a:chOff x="0" y="0"/>
            <a:chExt cx="2641406" cy="812800"/>
          </a:xfrm>
        </p:grpSpPr>
        <p:sp>
          <p:nvSpPr>
            <p:cNvPr id="16" name="Freeform 16"/>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17" name="TextBox 17"/>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8" name="Group 18"/>
          <p:cNvGrpSpPr/>
          <p:nvPr/>
        </p:nvGrpSpPr>
        <p:grpSpPr>
          <a:xfrm>
            <a:off x="7230212" y="-2003052"/>
            <a:ext cx="10029088" cy="3086100"/>
            <a:chOff x="0" y="0"/>
            <a:chExt cx="2641406" cy="812800"/>
          </a:xfrm>
        </p:grpSpPr>
        <p:sp>
          <p:nvSpPr>
            <p:cNvPr id="19" name="Freeform 19"/>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20" name="TextBox 20"/>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21" name="Group 21"/>
          <p:cNvGrpSpPr/>
          <p:nvPr/>
        </p:nvGrpSpPr>
        <p:grpSpPr>
          <a:xfrm>
            <a:off x="1437469" y="-2003052"/>
            <a:ext cx="15413063" cy="3086100"/>
            <a:chOff x="0" y="0"/>
            <a:chExt cx="4059408" cy="812800"/>
          </a:xfrm>
        </p:grpSpPr>
        <p:sp>
          <p:nvSpPr>
            <p:cNvPr id="22" name="Freeform 22"/>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23" name="TextBox 23"/>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sp>
        <p:nvSpPr>
          <p:cNvPr id="24" name="TextBox 24"/>
          <p:cNvSpPr txBox="1"/>
          <p:nvPr/>
        </p:nvSpPr>
        <p:spPr>
          <a:xfrm>
            <a:off x="1844517" y="1636895"/>
            <a:ext cx="12515477" cy="905510"/>
          </a:xfrm>
          <a:prstGeom prst="rect">
            <a:avLst/>
          </a:prstGeom>
        </p:spPr>
        <p:txBody>
          <a:bodyPr lIns="0" tIns="0" rIns="0" bIns="0" rtlCol="0" anchor="t">
            <a:spAutoFit/>
          </a:bodyPr>
          <a:lstStyle/>
          <a:p>
            <a:pPr algn="l">
              <a:lnSpc>
                <a:spcPts val="6399"/>
              </a:lnSpc>
            </a:pPr>
            <a:r>
              <a:rPr lang="en-US" sz="6399" b="1">
                <a:solidFill>
                  <a:srgbClr val="1D117F"/>
                </a:solidFill>
                <a:latin typeface="Poppins Bold"/>
                <a:ea typeface="Poppins Bold"/>
                <a:cs typeface="Poppins Bold"/>
                <a:sym typeface="Poppins Bold"/>
              </a:rPr>
              <a:t>HTML Text Indentation</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266776" y="3334120"/>
            <a:ext cx="7894545" cy="2429269"/>
            <a:chOff x="0" y="0"/>
            <a:chExt cx="2641406" cy="812800"/>
          </a:xfrm>
        </p:grpSpPr>
        <p:sp>
          <p:nvSpPr>
            <p:cNvPr id="3" name="Freeform 3"/>
            <p:cNvSpPr/>
            <p:nvPr/>
          </p:nvSpPr>
          <p:spPr>
            <a:xfrm>
              <a:off x="0" y="0"/>
              <a:ext cx="2641406" cy="812800"/>
            </a:xfrm>
            <a:custGeom>
              <a:avLst/>
              <a:gdLst/>
              <a:ahLst/>
              <a:cxnLst/>
              <a:rect l="l" t="t" r="r" b="b"/>
              <a:pathLst>
                <a:path w="2641406" h="812800">
                  <a:moveTo>
                    <a:pt x="98067" y="0"/>
                  </a:moveTo>
                  <a:lnTo>
                    <a:pt x="2543339" y="0"/>
                  </a:lnTo>
                  <a:cubicBezTo>
                    <a:pt x="2597500" y="0"/>
                    <a:pt x="2641406" y="43906"/>
                    <a:pt x="2641406" y="98067"/>
                  </a:cubicBezTo>
                  <a:lnTo>
                    <a:pt x="2641406" y="714733"/>
                  </a:lnTo>
                  <a:cubicBezTo>
                    <a:pt x="2641406" y="768894"/>
                    <a:pt x="2597500" y="812800"/>
                    <a:pt x="2543339" y="812800"/>
                  </a:cubicBezTo>
                  <a:lnTo>
                    <a:pt x="98067" y="812800"/>
                  </a:lnTo>
                  <a:cubicBezTo>
                    <a:pt x="43906" y="812800"/>
                    <a:pt x="0" y="768894"/>
                    <a:pt x="0" y="714733"/>
                  </a:cubicBezTo>
                  <a:lnTo>
                    <a:pt x="0" y="98067"/>
                  </a:lnTo>
                  <a:cubicBezTo>
                    <a:pt x="0" y="43906"/>
                    <a:pt x="43906" y="0"/>
                    <a:pt x="98067" y="0"/>
                  </a:cubicBezTo>
                  <a:close/>
                </a:path>
              </a:pathLst>
            </a:custGeom>
            <a:solidFill>
              <a:srgbClr val="634CC4"/>
            </a:solidFill>
          </p:spPr>
        </p:sp>
        <p:sp>
          <p:nvSpPr>
            <p:cNvPr id="4" name="TextBox 4"/>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5" name="Group 5"/>
          <p:cNvGrpSpPr/>
          <p:nvPr/>
        </p:nvGrpSpPr>
        <p:grpSpPr>
          <a:xfrm>
            <a:off x="1028700" y="3909336"/>
            <a:ext cx="7894545" cy="2429269"/>
            <a:chOff x="0" y="0"/>
            <a:chExt cx="2641406" cy="812800"/>
          </a:xfrm>
        </p:grpSpPr>
        <p:sp>
          <p:nvSpPr>
            <p:cNvPr id="6" name="Freeform 6"/>
            <p:cNvSpPr/>
            <p:nvPr/>
          </p:nvSpPr>
          <p:spPr>
            <a:xfrm>
              <a:off x="0" y="0"/>
              <a:ext cx="2641406" cy="812800"/>
            </a:xfrm>
            <a:custGeom>
              <a:avLst/>
              <a:gdLst/>
              <a:ahLst/>
              <a:cxnLst/>
              <a:rect l="l" t="t" r="r" b="b"/>
              <a:pathLst>
                <a:path w="2641406" h="812800">
                  <a:moveTo>
                    <a:pt x="98067" y="0"/>
                  </a:moveTo>
                  <a:lnTo>
                    <a:pt x="2543339" y="0"/>
                  </a:lnTo>
                  <a:cubicBezTo>
                    <a:pt x="2597500" y="0"/>
                    <a:pt x="2641406" y="43906"/>
                    <a:pt x="2641406" y="98067"/>
                  </a:cubicBezTo>
                  <a:lnTo>
                    <a:pt x="2641406" y="714733"/>
                  </a:lnTo>
                  <a:cubicBezTo>
                    <a:pt x="2641406" y="768894"/>
                    <a:pt x="2597500" y="812800"/>
                    <a:pt x="2543339" y="812800"/>
                  </a:cubicBezTo>
                  <a:lnTo>
                    <a:pt x="98067" y="812800"/>
                  </a:lnTo>
                  <a:cubicBezTo>
                    <a:pt x="43906" y="812800"/>
                    <a:pt x="0" y="768894"/>
                    <a:pt x="0" y="714733"/>
                  </a:cubicBezTo>
                  <a:lnTo>
                    <a:pt x="0" y="98067"/>
                  </a:lnTo>
                  <a:cubicBezTo>
                    <a:pt x="0" y="43906"/>
                    <a:pt x="43906" y="0"/>
                    <a:pt x="98067" y="0"/>
                  </a:cubicBezTo>
                  <a:close/>
                </a:path>
              </a:pathLst>
            </a:custGeom>
            <a:solidFill>
              <a:srgbClr val="FF66C4"/>
            </a:solidFill>
          </p:spPr>
        </p:sp>
        <p:sp>
          <p:nvSpPr>
            <p:cNvPr id="7" name="TextBox 7"/>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8" name="Group 8"/>
          <p:cNvGrpSpPr/>
          <p:nvPr/>
        </p:nvGrpSpPr>
        <p:grpSpPr>
          <a:xfrm>
            <a:off x="1028700" y="3647278"/>
            <a:ext cx="12132622" cy="2429269"/>
            <a:chOff x="0" y="0"/>
            <a:chExt cx="4059408" cy="812800"/>
          </a:xfrm>
        </p:grpSpPr>
        <p:sp>
          <p:nvSpPr>
            <p:cNvPr id="9" name="Freeform 9"/>
            <p:cNvSpPr/>
            <p:nvPr/>
          </p:nvSpPr>
          <p:spPr>
            <a:xfrm>
              <a:off x="0" y="0"/>
              <a:ext cx="4059408" cy="812800"/>
            </a:xfrm>
            <a:custGeom>
              <a:avLst/>
              <a:gdLst/>
              <a:ahLst/>
              <a:cxnLst/>
              <a:rect l="l" t="t" r="r" b="b"/>
              <a:pathLst>
                <a:path w="4059408" h="812800">
                  <a:moveTo>
                    <a:pt x="63811" y="0"/>
                  </a:moveTo>
                  <a:lnTo>
                    <a:pt x="3995597" y="0"/>
                  </a:lnTo>
                  <a:cubicBezTo>
                    <a:pt x="4012521" y="0"/>
                    <a:pt x="4028751" y="6723"/>
                    <a:pt x="4040718" y="18690"/>
                  </a:cubicBezTo>
                  <a:cubicBezTo>
                    <a:pt x="4052685" y="30657"/>
                    <a:pt x="4059408" y="46887"/>
                    <a:pt x="4059408" y="63811"/>
                  </a:cubicBezTo>
                  <a:lnTo>
                    <a:pt x="4059408" y="748989"/>
                  </a:lnTo>
                  <a:cubicBezTo>
                    <a:pt x="4059408" y="765913"/>
                    <a:pt x="4052685" y="782143"/>
                    <a:pt x="4040718" y="794110"/>
                  </a:cubicBezTo>
                  <a:cubicBezTo>
                    <a:pt x="4028751" y="806077"/>
                    <a:pt x="4012521" y="812800"/>
                    <a:pt x="3995597" y="812800"/>
                  </a:cubicBezTo>
                  <a:lnTo>
                    <a:pt x="63811" y="812800"/>
                  </a:lnTo>
                  <a:cubicBezTo>
                    <a:pt x="46887" y="812800"/>
                    <a:pt x="30657" y="806077"/>
                    <a:pt x="18690" y="794110"/>
                  </a:cubicBezTo>
                  <a:cubicBezTo>
                    <a:pt x="6723" y="782143"/>
                    <a:pt x="0" y="765913"/>
                    <a:pt x="0" y="748989"/>
                  </a:cubicBezTo>
                  <a:lnTo>
                    <a:pt x="0" y="63811"/>
                  </a:lnTo>
                  <a:cubicBezTo>
                    <a:pt x="0" y="46887"/>
                    <a:pt x="6723" y="30657"/>
                    <a:pt x="18690" y="18690"/>
                  </a:cubicBezTo>
                  <a:cubicBezTo>
                    <a:pt x="30657" y="6723"/>
                    <a:pt x="46887" y="0"/>
                    <a:pt x="63811" y="0"/>
                  </a:cubicBezTo>
                  <a:close/>
                </a:path>
              </a:pathLst>
            </a:custGeom>
            <a:solidFill>
              <a:srgbClr val="0FC9DC"/>
            </a:solidFill>
          </p:spPr>
        </p:sp>
        <p:sp>
          <p:nvSpPr>
            <p:cNvPr id="10" name="TextBox 10"/>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sp>
        <p:nvSpPr>
          <p:cNvPr id="11" name="Freeform 11"/>
          <p:cNvSpPr/>
          <p:nvPr/>
        </p:nvSpPr>
        <p:spPr>
          <a:xfrm>
            <a:off x="13952650" y="587599"/>
            <a:ext cx="8670701" cy="8670701"/>
          </a:xfrm>
          <a:custGeom>
            <a:avLst/>
            <a:gdLst/>
            <a:ahLst/>
            <a:cxnLst/>
            <a:rect l="l" t="t" r="r" b="b"/>
            <a:pathLst>
              <a:path w="8670701" h="8670701">
                <a:moveTo>
                  <a:pt x="0" y="0"/>
                </a:moveTo>
                <a:lnTo>
                  <a:pt x="8670700" y="0"/>
                </a:lnTo>
                <a:lnTo>
                  <a:pt x="8670700" y="8670701"/>
                </a:lnTo>
                <a:lnTo>
                  <a:pt x="0" y="8670701"/>
                </a:lnTo>
                <a:lnTo>
                  <a:pt x="0" y="0"/>
                </a:lnTo>
                <a:close/>
              </a:path>
            </a:pathLst>
          </a:custGeom>
          <a:blipFill>
            <a:blip r:embed="rId2">
              <a:alphaModFix amt="68000"/>
            </a:blip>
            <a:stretch>
              <a:fillRect/>
            </a:stretch>
          </a:blipFill>
        </p:spPr>
      </p:sp>
      <p:sp>
        <p:nvSpPr>
          <p:cNvPr id="12" name="TextBox 12"/>
          <p:cNvSpPr txBox="1"/>
          <p:nvPr/>
        </p:nvSpPr>
        <p:spPr>
          <a:xfrm>
            <a:off x="2061487" y="4472982"/>
            <a:ext cx="10067048" cy="901081"/>
          </a:xfrm>
          <a:prstGeom prst="rect">
            <a:avLst/>
          </a:prstGeom>
        </p:spPr>
        <p:txBody>
          <a:bodyPr lIns="0" tIns="0" rIns="0" bIns="0" rtlCol="0" anchor="t">
            <a:spAutoFit/>
          </a:bodyPr>
          <a:lstStyle/>
          <a:p>
            <a:pPr algn="ctr">
              <a:lnSpc>
                <a:spcPts val="7383"/>
              </a:lnSpc>
            </a:pPr>
            <a:r>
              <a:rPr lang="en-US" sz="5273" b="1" dirty="0">
                <a:solidFill>
                  <a:srgbClr val="1D117F"/>
                </a:solidFill>
                <a:latin typeface="Poppins Bold"/>
                <a:ea typeface="Poppins Bold"/>
                <a:cs typeface="Poppins Bold"/>
                <a:sym typeface="Poppins Bold"/>
              </a:rPr>
              <a:t>LABORATORY EXERCISE 6</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899569" y="4554963"/>
            <a:ext cx="1198195" cy="970538"/>
          </a:xfrm>
          <a:custGeom>
            <a:avLst/>
            <a:gdLst/>
            <a:ahLst/>
            <a:cxnLst/>
            <a:rect l="l" t="t" r="r" b="b"/>
            <a:pathLst>
              <a:path w="1198195" h="970538">
                <a:moveTo>
                  <a:pt x="0" y="0"/>
                </a:moveTo>
                <a:lnTo>
                  <a:pt x="1198194" y="0"/>
                </a:lnTo>
                <a:lnTo>
                  <a:pt x="1198194" y="970538"/>
                </a:lnTo>
                <a:lnTo>
                  <a:pt x="0" y="97053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p:cNvSpPr/>
          <p:nvPr/>
        </p:nvSpPr>
        <p:spPr>
          <a:xfrm rot="5400000" flipV="1">
            <a:off x="12965612" y="3004231"/>
            <a:ext cx="10478805" cy="4086734"/>
          </a:xfrm>
          <a:custGeom>
            <a:avLst/>
            <a:gdLst/>
            <a:ahLst/>
            <a:cxnLst/>
            <a:rect l="l" t="t" r="r" b="b"/>
            <a:pathLst>
              <a:path w="10478805" h="4086734">
                <a:moveTo>
                  <a:pt x="0" y="4086734"/>
                </a:moveTo>
                <a:lnTo>
                  <a:pt x="10478805" y="4086734"/>
                </a:lnTo>
                <a:lnTo>
                  <a:pt x="10478805" y="0"/>
                </a:lnTo>
                <a:lnTo>
                  <a:pt x="0" y="0"/>
                </a:lnTo>
                <a:lnTo>
                  <a:pt x="0" y="4086734"/>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p:cNvSpPr txBox="1"/>
          <p:nvPr/>
        </p:nvSpPr>
        <p:spPr>
          <a:xfrm>
            <a:off x="2639255" y="2942455"/>
            <a:ext cx="12727655" cy="6318461"/>
          </a:xfrm>
          <a:prstGeom prst="rect">
            <a:avLst/>
          </a:prstGeom>
        </p:spPr>
        <p:txBody>
          <a:bodyPr lIns="0" tIns="0" rIns="0" bIns="0" rtlCol="0" anchor="t">
            <a:spAutoFit/>
          </a:bodyPr>
          <a:lstStyle/>
          <a:p>
            <a:pPr marL="457200" indent="-457200" algn="just">
              <a:lnSpc>
                <a:spcPts val="4479"/>
              </a:lnSpc>
              <a:buFont typeface="Arial" panose="020B0604020202020204" pitchFamily="34" charset="0"/>
              <a:buChar char="•"/>
            </a:pPr>
            <a:r>
              <a:rPr lang="en-US" sz="3199" dirty="0">
                <a:solidFill>
                  <a:srgbClr val="000000"/>
                </a:solidFill>
                <a:latin typeface="Poppins"/>
                <a:ea typeface="Poppins"/>
                <a:cs typeface="Poppins"/>
                <a:sym typeface="Poppins"/>
              </a:rPr>
              <a:t>Open </a:t>
            </a:r>
            <a:r>
              <a:rPr lang="en-US" sz="3199" b="1" dirty="0">
                <a:solidFill>
                  <a:srgbClr val="FF914D"/>
                </a:solidFill>
                <a:latin typeface="Poppins Bold"/>
                <a:ea typeface="Poppins Bold"/>
                <a:cs typeface="Poppins Bold"/>
                <a:sym typeface="Poppins Bold"/>
              </a:rPr>
              <a:t>Laboratory1.html</a:t>
            </a:r>
          </a:p>
          <a:p>
            <a:pPr marL="457200" indent="-457200" algn="just">
              <a:lnSpc>
                <a:spcPts val="4479"/>
              </a:lnSpc>
              <a:buFont typeface="Arial" panose="020B0604020202020204" pitchFamily="34" charset="0"/>
              <a:buChar char="•"/>
            </a:pPr>
            <a:r>
              <a:rPr lang="en-US" sz="3199" dirty="0">
                <a:solidFill>
                  <a:srgbClr val="000000"/>
                </a:solidFill>
                <a:latin typeface="Poppins"/>
                <a:ea typeface="Poppins"/>
                <a:cs typeface="Poppins"/>
                <a:sym typeface="Poppins"/>
              </a:rPr>
              <a:t>Save the contents to a new file named</a:t>
            </a:r>
            <a:r>
              <a:rPr lang="en-US" sz="3199" b="1" dirty="0">
                <a:solidFill>
                  <a:srgbClr val="FF914D"/>
                </a:solidFill>
                <a:latin typeface="Poppins Bold"/>
                <a:ea typeface="Poppins Bold"/>
                <a:cs typeface="Poppins Bold"/>
                <a:sym typeface="Poppins Bold"/>
              </a:rPr>
              <a:t> Laboratory5.html</a:t>
            </a:r>
          </a:p>
          <a:p>
            <a:pPr marL="457200" indent="-457200" algn="just">
              <a:lnSpc>
                <a:spcPts val="4479"/>
              </a:lnSpc>
              <a:buFont typeface="Arial" panose="020B0604020202020204" pitchFamily="34" charset="0"/>
              <a:buChar char="•"/>
            </a:pPr>
            <a:r>
              <a:rPr lang="en-US" sz="3199" dirty="0">
                <a:solidFill>
                  <a:srgbClr val="000000"/>
                </a:solidFill>
                <a:latin typeface="Poppins"/>
                <a:ea typeface="Poppins"/>
                <a:cs typeface="Poppins"/>
                <a:sym typeface="Poppins"/>
              </a:rPr>
              <a:t>Change the title to </a:t>
            </a:r>
            <a:r>
              <a:rPr lang="en-US" sz="3199" b="1" dirty="0">
                <a:solidFill>
                  <a:srgbClr val="FF914D"/>
                </a:solidFill>
                <a:latin typeface="Poppins Bold"/>
                <a:ea typeface="Poppins Bold"/>
                <a:cs typeface="Poppins Bold"/>
                <a:sym typeface="Poppins Bold"/>
              </a:rPr>
              <a:t>Laboratory 5</a:t>
            </a:r>
          </a:p>
          <a:p>
            <a:pPr marL="457200" indent="-457200" algn="just">
              <a:lnSpc>
                <a:spcPts val="4479"/>
              </a:lnSpc>
              <a:buFont typeface="Arial" panose="020B0604020202020204" pitchFamily="34" charset="0"/>
              <a:buChar char="•"/>
            </a:pPr>
            <a:r>
              <a:rPr lang="en-US" sz="3199" dirty="0">
                <a:solidFill>
                  <a:srgbClr val="000000"/>
                </a:solidFill>
                <a:latin typeface="Poppins"/>
                <a:ea typeface="Poppins"/>
                <a:cs typeface="Poppins"/>
                <a:sym typeface="Poppins"/>
              </a:rPr>
              <a:t>Change the </a:t>
            </a:r>
            <a:r>
              <a:rPr lang="en-US" sz="3199" b="1" dirty="0">
                <a:solidFill>
                  <a:srgbClr val="000000"/>
                </a:solidFill>
                <a:latin typeface="Poppins Bold"/>
                <a:ea typeface="Poppins Bold"/>
                <a:cs typeface="Poppins Bold"/>
                <a:sym typeface="Poppins Bold"/>
              </a:rPr>
              <a:t>background-color </a:t>
            </a:r>
            <a:r>
              <a:rPr lang="en-US" sz="3199" dirty="0">
                <a:solidFill>
                  <a:srgbClr val="000000"/>
                </a:solidFill>
                <a:latin typeface="Poppins"/>
                <a:ea typeface="Poppins"/>
                <a:cs typeface="Poppins"/>
                <a:sym typeface="Poppins"/>
              </a:rPr>
              <a:t>of the whole web page to </a:t>
            </a:r>
            <a:r>
              <a:rPr lang="en-US" sz="3199" b="1" dirty="0">
                <a:solidFill>
                  <a:srgbClr val="FF914D"/>
                </a:solidFill>
                <a:latin typeface="Poppins Bold"/>
                <a:ea typeface="Poppins Bold"/>
                <a:cs typeface="Poppins Bold"/>
                <a:sym typeface="Poppins Bold"/>
              </a:rPr>
              <a:t>“</a:t>
            </a:r>
            <a:r>
              <a:rPr lang="en-US" sz="3199" b="1" dirty="0" err="1">
                <a:solidFill>
                  <a:srgbClr val="FF914D"/>
                </a:solidFill>
                <a:latin typeface="Poppins Bold"/>
                <a:ea typeface="Poppins Bold"/>
                <a:cs typeface="Poppins Bold"/>
                <a:sym typeface="Poppins Bold"/>
              </a:rPr>
              <a:t>skyblue</a:t>
            </a:r>
            <a:r>
              <a:rPr lang="en-US" sz="3199" b="1" dirty="0">
                <a:solidFill>
                  <a:srgbClr val="FF914D"/>
                </a:solidFill>
                <a:latin typeface="Poppins Bold"/>
                <a:ea typeface="Poppins Bold"/>
                <a:cs typeface="Poppins Bold"/>
                <a:sym typeface="Poppins Bold"/>
              </a:rPr>
              <a:t>”.</a:t>
            </a:r>
          </a:p>
          <a:p>
            <a:pPr marL="457200" indent="-457200" algn="just">
              <a:lnSpc>
                <a:spcPts val="4479"/>
              </a:lnSpc>
              <a:buFont typeface="Arial" panose="020B0604020202020204" pitchFamily="34" charset="0"/>
              <a:buChar char="•"/>
            </a:pPr>
            <a:r>
              <a:rPr lang="en-US" sz="3199" dirty="0">
                <a:solidFill>
                  <a:srgbClr val="000000"/>
                </a:solidFill>
                <a:latin typeface="Poppins"/>
                <a:ea typeface="Poppins"/>
                <a:cs typeface="Poppins"/>
                <a:sym typeface="Poppins"/>
              </a:rPr>
              <a:t>Change the text color of the heading to</a:t>
            </a:r>
            <a:r>
              <a:rPr lang="en-US" sz="3199" b="1" dirty="0">
                <a:solidFill>
                  <a:srgbClr val="FF914D"/>
                </a:solidFill>
                <a:latin typeface="Poppins Bold"/>
                <a:ea typeface="Poppins Bold"/>
                <a:cs typeface="Poppins Bold"/>
                <a:sym typeface="Poppins Bold"/>
              </a:rPr>
              <a:t> </a:t>
            </a:r>
            <a:r>
              <a:rPr lang="en-US" sz="3199" b="1" dirty="0" err="1">
                <a:solidFill>
                  <a:srgbClr val="FF914D"/>
                </a:solidFill>
                <a:latin typeface="Poppins Bold"/>
                <a:ea typeface="Poppins Bold"/>
                <a:cs typeface="Poppins Bold"/>
                <a:sym typeface="Poppins Bold"/>
              </a:rPr>
              <a:t>rgb</a:t>
            </a:r>
            <a:r>
              <a:rPr lang="en-US" sz="3199" b="1" dirty="0">
                <a:solidFill>
                  <a:srgbClr val="FF914D"/>
                </a:solidFill>
                <a:latin typeface="Poppins Bold"/>
                <a:ea typeface="Poppins Bold"/>
                <a:cs typeface="Poppins Bold"/>
                <a:sym typeface="Poppins Bold"/>
              </a:rPr>
              <a:t>(255,255,255)</a:t>
            </a:r>
          </a:p>
          <a:p>
            <a:pPr marL="457200" indent="-457200" algn="just">
              <a:lnSpc>
                <a:spcPts val="4479"/>
              </a:lnSpc>
              <a:buFont typeface="Arial" panose="020B0604020202020204" pitchFamily="34" charset="0"/>
              <a:buChar char="•"/>
            </a:pPr>
            <a:r>
              <a:rPr lang="en-US" sz="3199" dirty="0">
                <a:solidFill>
                  <a:srgbClr val="000000"/>
                </a:solidFill>
                <a:latin typeface="Poppins"/>
                <a:ea typeface="Poppins"/>
                <a:cs typeface="Poppins"/>
                <a:sym typeface="Poppins"/>
              </a:rPr>
              <a:t>Change the text color of all bold texts to </a:t>
            </a:r>
            <a:r>
              <a:rPr lang="en-US" sz="3199" b="1" dirty="0">
                <a:solidFill>
                  <a:srgbClr val="FF914D"/>
                </a:solidFill>
                <a:latin typeface="Poppins Bold"/>
                <a:ea typeface="Poppins Bold"/>
                <a:cs typeface="Poppins Bold"/>
                <a:sym typeface="Poppins Bold"/>
              </a:rPr>
              <a:t>“Tomato”.</a:t>
            </a:r>
          </a:p>
          <a:p>
            <a:pPr marL="457200" indent="-457200" algn="just">
              <a:lnSpc>
                <a:spcPts val="4479"/>
              </a:lnSpc>
              <a:buFont typeface="Arial" panose="020B0604020202020204" pitchFamily="34" charset="0"/>
              <a:buChar char="•"/>
            </a:pPr>
            <a:r>
              <a:rPr lang="en-US" sz="3199" b="1" dirty="0">
                <a:solidFill>
                  <a:schemeClr val="accent6">
                    <a:lumMod val="75000"/>
                  </a:schemeClr>
                </a:solidFill>
                <a:latin typeface="Poppins" panose="00000500000000000000" pitchFamily="2" charset="0"/>
                <a:ea typeface="Poppins Bold"/>
                <a:cs typeface="Poppins" panose="00000500000000000000" pitchFamily="2" charset="0"/>
                <a:sym typeface="Poppins Bold"/>
              </a:rPr>
              <a:t>Indent </a:t>
            </a:r>
            <a:r>
              <a:rPr lang="en-US" sz="3199" dirty="0">
                <a:latin typeface="Poppins" panose="00000500000000000000" pitchFamily="2" charset="0"/>
                <a:ea typeface="Poppins Bold"/>
                <a:cs typeface="Poppins" panose="00000500000000000000" pitchFamily="2" charset="0"/>
                <a:sym typeface="Poppins Bold"/>
              </a:rPr>
              <a:t>all the first line of the paragraph and set to </a:t>
            </a:r>
            <a:r>
              <a:rPr lang="en-US" sz="3199" b="1" dirty="0">
                <a:solidFill>
                  <a:schemeClr val="accent6">
                    <a:lumMod val="75000"/>
                  </a:schemeClr>
                </a:solidFill>
                <a:latin typeface="Poppins" panose="00000500000000000000" pitchFamily="2" charset="0"/>
                <a:ea typeface="Poppins Bold"/>
                <a:cs typeface="Poppins" panose="00000500000000000000" pitchFamily="2" charset="0"/>
                <a:sym typeface="Poppins Bold"/>
              </a:rPr>
              <a:t>40px</a:t>
            </a:r>
            <a:r>
              <a:rPr lang="en-US" sz="3199" dirty="0">
                <a:solidFill>
                  <a:schemeClr val="accent6">
                    <a:lumMod val="75000"/>
                  </a:schemeClr>
                </a:solidFill>
                <a:latin typeface="Poppins" panose="00000500000000000000" pitchFamily="2" charset="0"/>
                <a:ea typeface="Poppins Bold"/>
                <a:cs typeface="Poppins" panose="00000500000000000000" pitchFamily="2" charset="0"/>
                <a:sym typeface="Poppins Bold"/>
              </a:rPr>
              <a:t>.</a:t>
            </a:r>
          </a:p>
          <a:p>
            <a:pPr marL="457200" indent="-457200" algn="just">
              <a:lnSpc>
                <a:spcPts val="4479"/>
              </a:lnSpc>
              <a:buFont typeface="Arial" panose="020B0604020202020204" pitchFamily="34" charset="0"/>
              <a:buChar char="•"/>
            </a:pPr>
            <a:r>
              <a:rPr lang="en-US" sz="3199" dirty="0">
                <a:latin typeface="Poppins" panose="00000500000000000000" pitchFamily="2" charset="0"/>
                <a:ea typeface="Poppins Bold"/>
                <a:cs typeface="Poppins" panose="00000500000000000000" pitchFamily="2" charset="0"/>
                <a:sym typeface="Poppins Bold"/>
              </a:rPr>
              <a:t>Align text to </a:t>
            </a:r>
            <a:r>
              <a:rPr lang="en-US" sz="3199" b="1" dirty="0">
                <a:solidFill>
                  <a:schemeClr val="accent6">
                    <a:lumMod val="75000"/>
                  </a:schemeClr>
                </a:solidFill>
                <a:latin typeface="Poppins" panose="00000500000000000000" pitchFamily="2" charset="0"/>
                <a:ea typeface="Poppins Bold"/>
                <a:cs typeface="Poppins" panose="00000500000000000000" pitchFamily="2" charset="0"/>
                <a:sym typeface="Poppins Bold"/>
              </a:rPr>
              <a:t>justify.</a:t>
            </a:r>
          </a:p>
          <a:p>
            <a:pPr algn="just">
              <a:lnSpc>
                <a:spcPts val="4479"/>
              </a:lnSpc>
            </a:pPr>
            <a:endParaRPr lang="en-US" sz="3199" b="1" dirty="0">
              <a:solidFill>
                <a:srgbClr val="FF914D"/>
              </a:solidFill>
              <a:latin typeface="Poppins Bold"/>
              <a:ea typeface="Poppins Bold"/>
              <a:cs typeface="Poppins Bold"/>
              <a:sym typeface="Poppins Bold"/>
            </a:endParaRPr>
          </a:p>
          <a:p>
            <a:pPr algn="just">
              <a:lnSpc>
                <a:spcPts val="4479"/>
              </a:lnSpc>
            </a:pPr>
            <a:endParaRPr lang="en-US" sz="3199" b="1" dirty="0">
              <a:solidFill>
                <a:srgbClr val="FF914D"/>
              </a:solidFill>
              <a:latin typeface="Poppins Bold"/>
              <a:ea typeface="Poppins Bold"/>
              <a:cs typeface="Poppins Bold"/>
              <a:sym typeface="Poppins Bold"/>
            </a:endParaRPr>
          </a:p>
        </p:txBody>
      </p:sp>
      <p:sp>
        <p:nvSpPr>
          <p:cNvPr id="5" name="Freeform 5"/>
          <p:cNvSpPr/>
          <p:nvPr/>
        </p:nvSpPr>
        <p:spPr>
          <a:xfrm rot="5400000">
            <a:off x="-5438253" y="3004231"/>
            <a:ext cx="10478805" cy="4086734"/>
          </a:xfrm>
          <a:custGeom>
            <a:avLst/>
            <a:gdLst/>
            <a:ahLst/>
            <a:cxnLst/>
            <a:rect l="l" t="t" r="r" b="b"/>
            <a:pathLst>
              <a:path w="10478805" h="4086734">
                <a:moveTo>
                  <a:pt x="0" y="0"/>
                </a:moveTo>
                <a:lnTo>
                  <a:pt x="10478805" y="0"/>
                </a:lnTo>
                <a:lnTo>
                  <a:pt x="10478805" y="4086734"/>
                </a:lnTo>
                <a:lnTo>
                  <a:pt x="0" y="40867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a:off x="1028700" y="9280389"/>
            <a:ext cx="10029088" cy="3086100"/>
            <a:chOff x="0" y="0"/>
            <a:chExt cx="2641406" cy="812800"/>
          </a:xfrm>
        </p:grpSpPr>
        <p:sp>
          <p:nvSpPr>
            <p:cNvPr id="7" name="Freeform 7"/>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8" name="TextBox 8"/>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9" name="Group 9"/>
          <p:cNvGrpSpPr/>
          <p:nvPr/>
        </p:nvGrpSpPr>
        <p:grpSpPr>
          <a:xfrm>
            <a:off x="7230212" y="9280389"/>
            <a:ext cx="10029088" cy="3086100"/>
            <a:chOff x="0" y="0"/>
            <a:chExt cx="2641406" cy="812800"/>
          </a:xfrm>
        </p:grpSpPr>
        <p:sp>
          <p:nvSpPr>
            <p:cNvPr id="10" name="Freeform 10"/>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1" name="TextBox 11"/>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2" name="Group 12"/>
          <p:cNvGrpSpPr/>
          <p:nvPr/>
        </p:nvGrpSpPr>
        <p:grpSpPr>
          <a:xfrm>
            <a:off x="1437469" y="9280389"/>
            <a:ext cx="15413063" cy="3086100"/>
            <a:chOff x="0" y="0"/>
            <a:chExt cx="4059408" cy="812800"/>
          </a:xfrm>
        </p:grpSpPr>
        <p:sp>
          <p:nvSpPr>
            <p:cNvPr id="13" name="Freeform 13"/>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14" name="TextBox 14"/>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grpSp>
        <p:nvGrpSpPr>
          <p:cNvPr id="15" name="Group 15"/>
          <p:cNvGrpSpPr/>
          <p:nvPr/>
        </p:nvGrpSpPr>
        <p:grpSpPr>
          <a:xfrm>
            <a:off x="1028700" y="-2003052"/>
            <a:ext cx="10029088" cy="3086100"/>
            <a:chOff x="0" y="0"/>
            <a:chExt cx="2641406" cy="812800"/>
          </a:xfrm>
        </p:grpSpPr>
        <p:sp>
          <p:nvSpPr>
            <p:cNvPr id="16" name="Freeform 16"/>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17" name="TextBox 17"/>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8" name="Group 18"/>
          <p:cNvGrpSpPr/>
          <p:nvPr/>
        </p:nvGrpSpPr>
        <p:grpSpPr>
          <a:xfrm>
            <a:off x="7230212" y="-2003052"/>
            <a:ext cx="10029088" cy="3086100"/>
            <a:chOff x="0" y="0"/>
            <a:chExt cx="2641406" cy="812800"/>
          </a:xfrm>
        </p:grpSpPr>
        <p:sp>
          <p:nvSpPr>
            <p:cNvPr id="19" name="Freeform 19"/>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20" name="TextBox 20"/>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21" name="Group 21"/>
          <p:cNvGrpSpPr/>
          <p:nvPr/>
        </p:nvGrpSpPr>
        <p:grpSpPr>
          <a:xfrm>
            <a:off x="1437469" y="-2003052"/>
            <a:ext cx="15413063" cy="3086100"/>
            <a:chOff x="0" y="0"/>
            <a:chExt cx="4059408" cy="812800"/>
          </a:xfrm>
        </p:grpSpPr>
        <p:sp>
          <p:nvSpPr>
            <p:cNvPr id="22" name="Freeform 22"/>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23" name="TextBox 23"/>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sp>
        <p:nvSpPr>
          <p:cNvPr id="24" name="TextBox 24"/>
          <p:cNvSpPr txBox="1"/>
          <p:nvPr/>
        </p:nvSpPr>
        <p:spPr>
          <a:xfrm>
            <a:off x="1844517" y="1636895"/>
            <a:ext cx="12515477" cy="905510"/>
          </a:xfrm>
          <a:prstGeom prst="rect">
            <a:avLst/>
          </a:prstGeom>
        </p:spPr>
        <p:txBody>
          <a:bodyPr lIns="0" tIns="0" rIns="0" bIns="0" rtlCol="0" anchor="t">
            <a:spAutoFit/>
          </a:bodyPr>
          <a:lstStyle/>
          <a:p>
            <a:pPr algn="l">
              <a:lnSpc>
                <a:spcPts val="6399"/>
              </a:lnSpc>
            </a:pPr>
            <a:r>
              <a:rPr lang="en-US" sz="6399" b="1">
                <a:solidFill>
                  <a:srgbClr val="1D117F"/>
                </a:solidFill>
                <a:latin typeface="Poppins Bold"/>
                <a:ea typeface="Poppins Bold"/>
                <a:cs typeface="Poppins Bold"/>
                <a:sym typeface="Poppins Bold"/>
              </a:rPr>
              <a:t>Instructions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899569" y="4554963"/>
            <a:ext cx="1198195" cy="970538"/>
          </a:xfrm>
          <a:custGeom>
            <a:avLst/>
            <a:gdLst/>
            <a:ahLst/>
            <a:cxnLst/>
            <a:rect l="l" t="t" r="r" b="b"/>
            <a:pathLst>
              <a:path w="1198195" h="970538">
                <a:moveTo>
                  <a:pt x="0" y="0"/>
                </a:moveTo>
                <a:lnTo>
                  <a:pt x="1198194" y="0"/>
                </a:lnTo>
                <a:lnTo>
                  <a:pt x="1198194" y="970538"/>
                </a:lnTo>
                <a:lnTo>
                  <a:pt x="0" y="97053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p:cNvSpPr/>
          <p:nvPr/>
        </p:nvSpPr>
        <p:spPr>
          <a:xfrm rot="5400000" flipV="1">
            <a:off x="12965612" y="3004231"/>
            <a:ext cx="10478805" cy="4086734"/>
          </a:xfrm>
          <a:custGeom>
            <a:avLst/>
            <a:gdLst/>
            <a:ahLst/>
            <a:cxnLst/>
            <a:rect l="l" t="t" r="r" b="b"/>
            <a:pathLst>
              <a:path w="10478805" h="4086734">
                <a:moveTo>
                  <a:pt x="0" y="4086734"/>
                </a:moveTo>
                <a:lnTo>
                  <a:pt x="10478805" y="4086734"/>
                </a:lnTo>
                <a:lnTo>
                  <a:pt x="10478805" y="0"/>
                </a:lnTo>
                <a:lnTo>
                  <a:pt x="0" y="0"/>
                </a:lnTo>
                <a:lnTo>
                  <a:pt x="0" y="4086734"/>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rot="5400000">
            <a:off x="-5438253" y="3004231"/>
            <a:ext cx="10478805" cy="4086734"/>
          </a:xfrm>
          <a:custGeom>
            <a:avLst/>
            <a:gdLst/>
            <a:ahLst/>
            <a:cxnLst/>
            <a:rect l="l" t="t" r="r" b="b"/>
            <a:pathLst>
              <a:path w="10478805" h="4086734">
                <a:moveTo>
                  <a:pt x="0" y="0"/>
                </a:moveTo>
                <a:lnTo>
                  <a:pt x="10478805" y="0"/>
                </a:lnTo>
                <a:lnTo>
                  <a:pt x="10478805" y="4086734"/>
                </a:lnTo>
                <a:lnTo>
                  <a:pt x="0" y="40867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1028700" y="9280389"/>
            <a:ext cx="10029088" cy="3086100"/>
            <a:chOff x="0" y="0"/>
            <a:chExt cx="2641406" cy="812800"/>
          </a:xfrm>
        </p:grpSpPr>
        <p:sp>
          <p:nvSpPr>
            <p:cNvPr id="6" name="Freeform 6"/>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7" name="TextBox 7"/>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8" name="Group 8"/>
          <p:cNvGrpSpPr/>
          <p:nvPr/>
        </p:nvGrpSpPr>
        <p:grpSpPr>
          <a:xfrm>
            <a:off x="7230212" y="9280389"/>
            <a:ext cx="10029088" cy="3086100"/>
            <a:chOff x="0" y="0"/>
            <a:chExt cx="2641406" cy="812800"/>
          </a:xfrm>
        </p:grpSpPr>
        <p:sp>
          <p:nvSpPr>
            <p:cNvPr id="9" name="Freeform 9"/>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0" name="TextBox 10"/>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1" name="Group 11"/>
          <p:cNvGrpSpPr/>
          <p:nvPr/>
        </p:nvGrpSpPr>
        <p:grpSpPr>
          <a:xfrm>
            <a:off x="1437469" y="9280389"/>
            <a:ext cx="15413063" cy="3086100"/>
            <a:chOff x="0" y="0"/>
            <a:chExt cx="4059408" cy="812800"/>
          </a:xfrm>
        </p:grpSpPr>
        <p:sp>
          <p:nvSpPr>
            <p:cNvPr id="12" name="Freeform 12"/>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13" name="TextBox 13"/>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grpSp>
        <p:nvGrpSpPr>
          <p:cNvPr id="14" name="Group 14"/>
          <p:cNvGrpSpPr/>
          <p:nvPr/>
        </p:nvGrpSpPr>
        <p:grpSpPr>
          <a:xfrm>
            <a:off x="1028700" y="-2003052"/>
            <a:ext cx="10029088" cy="3086100"/>
            <a:chOff x="0" y="0"/>
            <a:chExt cx="2641406" cy="812800"/>
          </a:xfrm>
        </p:grpSpPr>
        <p:sp>
          <p:nvSpPr>
            <p:cNvPr id="15" name="Freeform 15"/>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16" name="TextBox 16"/>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7" name="Group 17"/>
          <p:cNvGrpSpPr/>
          <p:nvPr/>
        </p:nvGrpSpPr>
        <p:grpSpPr>
          <a:xfrm>
            <a:off x="7230212" y="-2003052"/>
            <a:ext cx="10029088" cy="3086100"/>
            <a:chOff x="0" y="0"/>
            <a:chExt cx="2641406" cy="812800"/>
          </a:xfrm>
        </p:grpSpPr>
        <p:sp>
          <p:nvSpPr>
            <p:cNvPr id="18" name="Freeform 18"/>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9" name="TextBox 19"/>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20" name="Group 20"/>
          <p:cNvGrpSpPr/>
          <p:nvPr/>
        </p:nvGrpSpPr>
        <p:grpSpPr>
          <a:xfrm>
            <a:off x="1437469" y="-2003052"/>
            <a:ext cx="15413063" cy="3086100"/>
            <a:chOff x="0" y="0"/>
            <a:chExt cx="4059408" cy="812800"/>
          </a:xfrm>
        </p:grpSpPr>
        <p:sp>
          <p:nvSpPr>
            <p:cNvPr id="21" name="Freeform 21"/>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22" name="TextBox 22"/>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sp>
        <p:nvSpPr>
          <p:cNvPr id="23" name="TextBox 23"/>
          <p:cNvSpPr txBox="1"/>
          <p:nvPr/>
        </p:nvSpPr>
        <p:spPr>
          <a:xfrm>
            <a:off x="1844517" y="1287787"/>
            <a:ext cx="12515477" cy="905510"/>
          </a:xfrm>
          <a:prstGeom prst="rect">
            <a:avLst/>
          </a:prstGeom>
        </p:spPr>
        <p:txBody>
          <a:bodyPr lIns="0" tIns="0" rIns="0" bIns="0" rtlCol="0" anchor="t">
            <a:spAutoFit/>
          </a:bodyPr>
          <a:lstStyle/>
          <a:p>
            <a:pPr algn="l">
              <a:lnSpc>
                <a:spcPts val="6399"/>
              </a:lnSpc>
            </a:pPr>
            <a:r>
              <a:rPr lang="en-US" sz="6399" b="1">
                <a:solidFill>
                  <a:srgbClr val="1D117F"/>
                </a:solidFill>
                <a:latin typeface="Poppins Bold"/>
                <a:ea typeface="Poppins Bold"/>
                <a:cs typeface="Poppins Bold"/>
                <a:sym typeface="Poppins Bold"/>
              </a:rPr>
              <a:t>OUTPUT</a:t>
            </a:r>
          </a:p>
        </p:txBody>
      </p:sp>
      <p:pic>
        <p:nvPicPr>
          <p:cNvPr id="33" name="Picture 32">
            <a:extLst>
              <a:ext uri="{FF2B5EF4-FFF2-40B4-BE49-F238E27FC236}">
                <a16:creationId xmlns:a16="http://schemas.microsoft.com/office/drawing/2014/main" id="{C9033541-2CD2-B6D5-A5BA-4F7328ADF2BE}"/>
              </a:ext>
            </a:extLst>
          </p:cNvPr>
          <p:cNvPicPr>
            <a:picLocks noChangeAspect="1"/>
          </p:cNvPicPr>
          <p:nvPr/>
        </p:nvPicPr>
        <p:blipFill>
          <a:blip r:embed="rId7"/>
          <a:stretch>
            <a:fillRect/>
          </a:stretch>
        </p:blipFill>
        <p:spPr>
          <a:xfrm>
            <a:off x="2085304" y="2193298"/>
            <a:ext cx="13916696" cy="679777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899569" y="4554963"/>
            <a:ext cx="1198195" cy="970538"/>
          </a:xfrm>
          <a:custGeom>
            <a:avLst/>
            <a:gdLst/>
            <a:ahLst/>
            <a:cxnLst/>
            <a:rect l="l" t="t" r="r" b="b"/>
            <a:pathLst>
              <a:path w="1198195" h="970538">
                <a:moveTo>
                  <a:pt x="0" y="0"/>
                </a:moveTo>
                <a:lnTo>
                  <a:pt x="1198194" y="0"/>
                </a:lnTo>
                <a:lnTo>
                  <a:pt x="1198194" y="970538"/>
                </a:lnTo>
                <a:lnTo>
                  <a:pt x="0" y="97053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p:cNvSpPr/>
          <p:nvPr/>
        </p:nvSpPr>
        <p:spPr>
          <a:xfrm rot="5400000" flipV="1">
            <a:off x="12965612" y="3004231"/>
            <a:ext cx="10478805" cy="4086734"/>
          </a:xfrm>
          <a:custGeom>
            <a:avLst/>
            <a:gdLst/>
            <a:ahLst/>
            <a:cxnLst/>
            <a:rect l="l" t="t" r="r" b="b"/>
            <a:pathLst>
              <a:path w="10478805" h="4086734">
                <a:moveTo>
                  <a:pt x="0" y="4086734"/>
                </a:moveTo>
                <a:lnTo>
                  <a:pt x="10478805" y="4086734"/>
                </a:lnTo>
                <a:lnTo>
                  <a:pt x="10478805" y="0"/>
                </a:lnTo>
                <a:lnTo>
                  <a:pt x="0" y="0"/>
                </a:lnTo>
                <a:lnTo>
                  <a:pt x="0" y="4086734"/>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p:cNvSpPr txBox="1"/>
          <p:nvPr/>
        </p:nvSpPr>
        <p:spPr>
          <a:xfrm>
            <a:off x="2407491" y="3344276"/>
            <a:ext cx="12727655" cy="2814320"/>
          </a:xfrm>
          <a:prstGeom prst="rect">
            <a:avLst/>
          </a:prstGeom>
        </p:spPr>
        <p:txBody>
          <a:bodyPr lIns="0" tIns="0" rIns="0" bIns="0" rtlCol="0" anchor="t">
            <a:spAutoFit/>
          </a:bodyPr>
          <a:lstStyle/>
          <a:p>
            <a:pPr marL="690879" lvl="1" indent="-345439" algn="just">
              <a:lnSpc>
                <a:spcPts val="4479"/>
              </a:lnSpc>
              <a:buFont typeface="Arial"/>
              <a:buChar char="•"/>
            </a:pPr>
            <a:r>
              <a:rPr lang="en-US" sz="3199" dirty="0">
                <a:solidFill>
                  <a:srgbClr val="000000"/>
                </a:solidFill>
                <a:latin typeface="Poppins"/>
                <a:ea typeface="Poppins"/>
                <a:cs typeface="Poppins"/>
                <a:sym typeface="Poppins"/>
              </a:rPr>
              <a:t>color</a:t>
            </a:r>
          </a:p>
          <a:p>
            <a:pPr marL="690879" lvl="1" indent="-345439" algn="just">
              <a:lnSpc>
                <a:spcPts val="4479"/>
              </a:lnSpc>
              <a:buFont typeface="Arial"/>
              <a:buChar char="•"/>
            </a:pPr>
            <a:r>
              <a:rPr lang="en-US" sz="3199" dirty="0">
                <a:solidFill>
                  <a:srgbClr val="000000"/>
                </a:solidFill>
                <a:latin typeface="Poppins"/>
                <a:ea typeface="Poppins"/>
                <a:cs typeface="Poppins"/>
                <a:sym typeface="Poppins"/>
              </a:rPr>
              <a:t>Text-align</a:t>
            </a:r>
          </a:p>
          <a:p>
            <a:pPr marL="690879" lvl="1" indent="-345439" algn="just">
              <a:lnSpc>
                <a:spcPts val="4479"/>
              </a:lnSpc>
              <a:buFont typeface="Arial"/>
              <a:buChar char="•"/>
            </a:pPr>
            <a:r>
              <a:rPr lang="en-US" sz="3199" dirty="0">
                <a:solidFill>
                  <a:srgbClr val="000000"/>
                </a:solidFill>
                <a:latin typeface="Poppins"/>
                <a:ea typeface="Poppins"/>
                <a:cs typeface="Poppins"/>
                <a:sym typeface="Poppins"/>
              </a:rPr>
              <a:t>Text-decoration</a:t>
            </a:r>
          </a:p>
          <a:p>
            <a:pPr marL="690879" lvl="1" indent="-345439" algn="just">
              <a:lnSpc>
                <a:spcPts val="4479"/>
              </a:lnSpc>
              <a:buFont typeface="Arial"/>
              <a:buChar char="•"/>
            </a:pPr>
            <a:r>
              <a:rPr lang="en-US" sz="3199" dirty="0">
                <a:solidFill>
                  <a:srgbClr val="000000"/>
                </a:solidFill>
                <a:latin typeface="Poppins"/>
                <a:ea typeface="Poppins"/>
                <a:cs typeface="Poppins"/>
                <a:sym typeface="Poppins"/>
              </a:rPr>
              <a:t>Text-transform</a:t>
            </a:r>
          </a:p>
          <a:p>
            <a:pPr marL="690879" lvl="1" indent="-345439" algn="just">
              <a:lnSpc>
                <a:spcPts val="4479"/>
              </a:lnSpc>
              <a:buFont typeface="Arial"/>
              <a:buChar char="•"/>
            </a:pPr>
            <a:r>
              <a:rPr lang="en-US" sz="3199" dirty="0">
                <a:solidFill>
                  <a:srgbClr val="000000"/>
                </a:solidFill>
                <a:latin typeface="Poppins"/>
                <a:ea typeface="Poppins"/>
                <a:cs typeface="Poppins"/>
                <a:sym typeface="Poppins"/>
              </a:rPr>
              <a:t>Text-indent</a:t>
            </a:r>
          </a:p>
        </p:txBody>
      </p:sp>
      <p:sp>
        <p:nvSpPr>
          <p:cNvPr id="5" name="Freeform 5"/>
          <p:cNvSpPr/>
          <p:nvPr/>
        </p:nvSpPr>
        <p:spPr>
          <a:xfrm rot="5400000">
            <a:off x="-5438253" y="3004231"/>
            <a:ext cx="10478805" cy="4086734"/>
          </a:xfrm>
          <a:custGeom>
            <a:avLst/>
            <a:gdLst/>
            <a:ahLst/>
            <a:cxnLst/>
            <a:rect l="l" t="t" r="r" b="b"/>
            <a:pathLst>
              <a:path w="10478805" h="4086734">
                <a:moveTo>
                  <a:pt x="0" y="0"/>
                </a:moveTo>
                <a:lnTo>
                  <a:pt x="10478805" y="0"/>
                </a:lnTo>
                <a:lnTo>
                  <a:pt x="10478805" y="4086734"/>
                </a:lnTo>
                <a:lnTo>
                  <a:pt x="0" y="40867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a:off x="1028700" y="9280389"/>
            <a:ext cx="10029088" cy="3086100"/>
            <a:chOff x="0" y="0"/>
            <a:chExt cx="2641406" cy="812800"/>
          </a:xfrm>
        </p:grpSpPr>
        <p:sp>
          <p:nvSpPr>
            <p:cNvPr id="7" name="Freeform 7"/>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8" name="TextBox 8"/>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9" name="Group 9"/>
          <p:cNvGrpSpPr/>
          <p:nvPr/>
        </p:nvGrpSpPr>
        <p:grpSpPr>
          <a:xfrm>
            <a:off x="7230212" y="9280389"/>
            <a:ext cx="10029088" cy="3086100"/>
            <a:chOff x="0" y="0"/>
            <a:chExt cx="2641406" cy="812800"/>
          </a:xfrm>
        </p:grpSpPr>
        <p:sp>
          <p:nvSpPr>
            <p:cNvPr id="10" name="Freeform 10"/>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1" name="TextBox 11"/>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2" name="Group 12"/>
          <p:cNvGrpSpPr/>
          <p:nvPr/>
        </p:nvGrpSpPr>
        <p:grpSpPr>
          <a:xfrm>
            <a:off x="1437469" y="9280389"/>
            <a:ext cx="15413063" cy="3086100"/>
            <a:chOff x="0" y="0"/>
            <a:chExt cx="4059408" cy="812800"/>
          </a:xfrm>
        </p:grpSpPr>
        <p:sp>
          <p:nvSpPr>
            <p:cNvPr id="13" name="Freeform 13"/>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14" name="TextBox 14"/>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grpSp>
        <p:nvGrpSpPr>
          <p:cNvPr id="15" name="Group 15"/>
          <p:cNvGrpSpPr/>
          <p:nvPr/>
        </p:nvGrpSpPr>
        <p:grpSpPr>
          <a:xfrm>
            <a:off x="1028700" y="-2003052"/>
            <a:ext cx="10029088" cy="3086100"/>
            <a:chOff x="0" y="0"/>
            <a:chExt cx="2641406" cy="812800"/>
          </a:xfrm>
        </p:grpSpPr>
        <p:sp>
          <p:nvSpPr>
            <p:cNvPr id="16" name="Freeform 16"/>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17" name="TextBox 17"/>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8" name="Group 18"/>
          <p:cNvGrpSpPr/>
          <p:nvPr/>
        </p:nvGrpSpPr>
        <p:grpSpPr>
          <a:xfrm>
            <a:off x="7230212" y="-2003052"/>
            <a:ext cx="10029088" cy="3086100"/>
            <a:chOff x="0" y="0"/>
            <a:chExt cx="2641406" cy="812800"/>
          </a:xfrm>
        </p:grpSpPr>
        <p:sp>
          <p:nvSpPr>
            <p:cNvPr id="19" name="Freeform 19"/>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20" name="TextBox 20"/>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21" name="Group 21"/>
          <p:cNvGrpSpPr/>
          <p:nvPr/>
        </p:nvGrpSpPr>
        <p:grpSpPr>
          <a:xfrm>
            <a:off x="1437469" y="-2003052"/>
            <a:ext cx="15413063" cy="3086100"/>
            <a:chOff x="0" y="0"/>
            <a:chExt cx="4059408" cy="812800"/>
          </a:xfrm>
        </p:grpSpPr>
        <p:sp>
          <p:nvSpPr>
            <p:cNvPr id="22" name="Freeform 22"/>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23" name="TextBox 23"/>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sp>
        <p:nvSpPr>
          <p:cNvPr id="24" name="TextBox 24"/>
          <p:cNvSpPr txBox="1"/>
          <p:nvPr/>
        </p:nvSpPr>
        <p:spPr>
          <a:xfrm>
            <a:off x="1844517" y="1636895"/>
            <a:ext cx="12515477" cy="905510"/>
          </a:xfrm>
          <a:prstGeom prst="rect">
            <a:avLst/>
          </a:prstGeom>
        </p:spPr>
        <p:txBody>
          <a:bodyPr lIns="0" tIns="0" rIns="0" bIns="0" rtlCol="0" anchor="t">
            <a:spAutoFit/>
          </a:bodyPr>
          <a:lstStyle/>
          <a:p>
            <a:pPr algn="l">
              <a:lnSpc>
                <a:spcPts val="6399"/>
              </a:lnSpc>
            </a:pPr>
            <a:r>
              <a:rPr lang="en-US" sz="6399" b="1">
                <a:solidFill>
                  <a:srgbClr val="1D117F"/>
                </a:solidFill>
                <a:latin typeface="Poppins Bold"/>
                <a:ea typeface="Poppins Bold"/>
                <a:cs typeface="Poppins Bold"/>
                <a:sym typeface="Poppins Bold"/>
              </a:rPr>
              <a:t>CSS Text Property</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899569" y="4554963"/>
            <a:ext cx="1198195" cy="970538"/>
          </a:xfrm>
          <a:custGeom>
            <a:avLst/>
            <a:gdLst/>
            <a:ahLst/>
            <a:cxnLst/>
            <a:rect l="l" t="t" r="r" b="b"/>
            <a:pathLst>
              <a:path w="1198195" h="970538">
                <a:moveTo>
                  <a:pt x="0" y="0"/>
                </a:moveTo>
                <a:lnTo>
                  <a:pt x="1198194" y="0"/>
                </a:lnTo>
                <a:lnTo>
                  <a:pt x="1198194" y="970538"/>
                </a:lnTo>
                <a:lnTo>
                  <a:pt x="0" y="97053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p:cNvSpPr/>
          <p:nvPr/>
        </p:nvSpPr>
        <p:spPr>
          <a:xfrm rot="5400000" flipV="1">
            <a:off x="12965612" y="3004231"/>
            <a:ext cx="10478805" cy="4086734"/>
          </a:xfrm>
          <a:custGeom>
            <a:avLst/>
            <a:gdLst/>
            <a:ahLst/>
            <a:cxnLst/>
            <a:rect l="l" t="t" r="r" b="b"/>
            <a:pathLst>
              <a:path w="10478805" h="4086734">
                <a:moveTo>
                  <a:pt x="0" y="4086734"/>
                </a:moveTo>
                <a:lnTo>
                  <a:pt x="10478805" y="4086734"/>
                </a:lnTo>
                <a:lnTo>
                  <a:pt x="10478805" y="0"/>
                </a:lnTo>
                <a:lnTo>
                  <a:pt x="0" y="0"/>
                </a:lnTo>
                <a:lnTo>
                  <a:pt x="0" y="4086734"/>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p:cNvSpPr txBox="1"/>
          <p:nvPr/>
        </p:nvSpPr>
        <p:spPr>
          <a:xfrm>
            <a:off x="2407491" y="3344276"/>
            <a:ext cx="12727655" cy="2252345"/>
          </a:xfrm>
          <a:prstGeom prst="rect">
            <a:avLst/>
          </a:prstGeom>
        </p:spPr>
        <p:txBody>
          <a:bodyPr lIns="0" tIns="0" rIns="0" bIns="0" rtlCol="0" anchor="t">
            <a:spAutoFit/>
          </a:bodyPr>
          <a:lstStyle/>
          <a:p>
            <a:pPr marL="690879" lvl="1" indent="-345439" algn="just">
              <a:lnSpc>
                <a:spcPts val="4479"/>
              </a:lnSpc>
              <a:buFont typeface="Arial"/>
              <a:buChar char="•"/>
            </a:pPr>
            <a:r>
              <a:rPr lang="en-US" sz="3199">
                <a:solidFill>
                  <a:srgbClr val="000000"/>
                </a:solidFill>
                <a:latin typeface="Poppins"/>
                <a:ea typeface="Poppins"/>
                <a:cs typeface="Poppins"/>
                <a:sym typeface="Poppins"/>
              </a:rPr>
              <a:t>Font-family</a:t>
            </a:r>
          </a:p>
          <a:p>
            <a:pPr marL="690879" lvl="1" indent="-345439" algn="just">
              <a:lnSpc>
                <a:spcPts val="4479"/>
              </a:lnSpc>
              <a:buFont typeface="Arial"/>
              <a:buChar char="•"/>
            </a:pPr>
            <a:r>
              <a:rPr lang="en-US" sz="3199">
                <a:solidFill>
                  <a:srgbClr val="000000"/>
                </a:solidFill>
                <a:latin typeface="Poppins"/>
                <a:ea typeface="Poppins"/>
                <a:cs typeface="Poppins"/>
                <a:sym typeface="Poppins"/>
              </a:rPr>
              <a:t>Font-style</a:t>
            </a:r>
          </a:p>
          <a:p>
            <a:pPr marL="690879" lvl="1" indent="-345439" algn="just">
              <a:lnSpc>
                <a:spcPts val="4479"/>
              </a:lnSpc>
              <a:buFont typeface="Arial"/>
              <a:buChar char="•"/>
            </a:pPr>
            <a:r>
              <a:rPr lang="en-US" sz="3199">
                <a:solidFill>
                  <a:srgbClr val="000000"/>
                </a:solidFill>
                <a:latin typeface="Poppins"/>
                <a:ea typeface="Poppins"/>
                <a:cs typeface="Poppins"/>
                <a:sym typeface="Poppins"/>
              </a:rPr>
              <a:t>Font-weight</a:t>
            </a:r>
          </a:p>
          <a:p>
            <a:pPr marL="690879" lvl="1" indent="-345439" algn="just">
              <a:lnSpc>
                <a:spcPts val="4479"/>
              </a:lnSpc>
              <a:buFont typeface="Arial"/>
              <a:buChar char="•"/>
            </a:pPr>
            <a:r>
              <a:rPr lang="en-US" sz="3199">
                <a:solidFill>
                  <a:srgbClr val="000000"/>
                </a:solidFill>
                <a:latin typeface="Poppins"/>
                <a:ea typeface="Poppins"/>
                <a:cs typeface="Poppins"/>
                <a:sym typeface="Poppins"/>
              </a:rPr>
              <a:t>Font-size</a:t>
            </a:r>
          </a:p>
        </p:txBody>
      </p:sp>
      <p:sp>
        <p:nvSpPr>
          <p:cNvPr id="5" name="Freeform 5"/>
          <p:cNvSpPr/>
          <p:nvPr/>
        </p:nvSpPr>
        <p:spPr>
          <a:xfrm rot="5400000">
            <a:off x="-5438253" y="3004231"/>
            <a:ext cx="10478805" cy="4086734"/>
          </a:xfrm>
          <a:custGeom>
            <a:avLst/>
            <a:gdLst/>
            <a:ahLst/>
            <a:cxnLst/>
            <a:rect l="l" t="t" r="r" b="b"/>
            <a:pathLst>
              <a:path w="10478805" h="4086734">
                <a:moveTo>
                  <a:pt x="0" y="0"/>
                </a:moveTo>
                <a:lnTo>
                  <a:pt x="10478805" y="0"/>
                </a:lnTo>
                <a:lnTo>
                  <a:pt x="10478805" y="4086734"/>
                </a:lnTo>
                <a:lnTo>
                  <a:pt x="0" y="40867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a:off x="1028700" y="9280389"/>
            <a:ext cx="10029088" cy="3086100"/>
            <a:chOff x="0" y="0"/>
            <a:chExt cx="2641406" cy="812800"/>
          </a:xfrm>
        </p:grpSpPr>
        <p:sp>
          <p:nvSpPr>
            <p:cNvPr id="7" name="Freeform 7"/>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8" name="TextBox 8"/>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9" name="Group 9"/>
          <p:cNvGrpSpPr/>
          <p:nvPr/>
        </p:nvGrpSpPr>
        <p:grpSpPr>
          <a:xfrm>
            <a:off x="7230212" y="9280389"/>
            <a:ext cx="10029088" cy="3086100"/>
            <a:chOff x="0" y="0"/>
            <a:chExt cx="2641406" cy="812800"/>
          </a:xfrm>
        </p:grpSpPr>
        <p:sp>
          <p:nvSpPr>
            <p:cNvPr id="10" name="Freeform 10"/>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1" name="TextBox 11"/>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2" name="Group 12"/>
          <p:cNvGrpSpPr/>
          <p:nvPr/>
        </p:nvGrpSpPr>
        <p:grpSpPr>
          <a:xfrm>
            <a:off x="1437469" y="9280389"/>
            <a:ext cx="15413063" cy="3086100"/>
            <a:chOff x="0" y="0"/>
            <a:chExt cx="4059408" cy="812800"/>
          </a:xfrm>
        </p:grpSpPr>
        <p:sp>
          <p:nvSpPr>
            <p:cNvPr id="13" name="Freeform 13"/>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14" name="TextBox 14"/>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grpSp>
        <p:nvGrpSpPr>
          <p:cNvPr id="15" name="Group 15"/>
          <p:cNvGrpSpPr/>
          <p:nvPr/>
        </p:nvGrpSpPr>
        <p:grpSpPr>
          <a:xfrm>
            <a:off x="1028700" y="-2003052"/>
            <a:ext cx="10029088" cy="3086100"/>
            <a:chOff x="0" y="0"/>
            <a:chExt cx="2641406" cy="812800"/>
          </a:xfrm>
        </p:grpSpPr>
        <p:sp>
          <p:nvSpPr>
            <p:cNvPr id="16" name="Freeform 16"/>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17" name="TextBox 17"/>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8" name="Group 18"/>
          <p:cNvGrpSpPr/>
          <p:nvPr/>
        </p:nvGrpSpPr>
        <p:grpSpPr>
          <a:xfrm>
            <a:off x="7230212" y="-2003052"/>
            <a:ext cx="10029088" cy="3086100"/>
            <a:chOff x="0" y="0"/>
            <a:chExt cx="2641406" cy="812800"/>
          </a:xfrm>
        </p:grpSpPr>
        <p:sp>
          <p:nvSpPr>
            <p:cNvPr id="19" name="Freeform 19"/>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20" name="TextBox 20"/>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21" name="Group 21"/>
          <p:cNvGrpSpPr/>
          <p:nvPr/>
        </p:nvGrpSpPr>
        <p:grpSpPr>
          <a:xfrm>
            <a:off x="1437469" y="-2003052"/>
            <a:ext cx="15413063" cy="3086100"/>
            <a:chOff x="0" y="0"/>
            <a:chExt cx="4059408" cy="812800"/>
          </a:xfrm>
        </p:grpSpPr>
        <p:sp>
          <p:nvSpPr>
            <p:cNvPr id="22" name="Freeform 22"/>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23" name="TextBox 23"/>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sp>
        <p:nvSpPr>
          <p:cNvPr id="24" name="TextBox 24"/>
          <p:cNvSpPr txBox="1"/>
          <p:nvPr/>
        </p:nvSpPr>
        <p:spPr>
          <a:xfrm>
            <a:off x="1844517" y="1636895"/>
            <a:ext cx="12515477" cy="905510"/>
          </a:xfrm>
          <a:prstGeom prst="rect">
            <a:avLst/>
          </a:prstGeom>
        </p:spPr>
        <p:txBody>
          <a:bodyPr lIns="0" tIns="0" rIns="0" bIns="0" rtlCol="0" anchor="t">
            <a:spAutoFit/>
          </a:bodyPr>
          <a:lstStyle/>
          <a:p>
            <a:pPr algn="l">
              <a:lnSpc>
                <a:spcPts val="6399"/>
              </a:lnSpc>
            </a:pPr>
            <a:r>
              <a:rPr lang="en-US" sz="6399" b="1">
                <a:solidFill>
                  <a:srgbClr val="1D117F"/>
                </a:solidFill>
                <a:latin typeface="Poppins Bold"/>
                <a:ea typeface="Poppins Bold"/>
                <a:cs typeface="Poppins Bold"/>
                <a:sym typeface="Poppins Bold"/>
              </a:rPr>
              <a:t>CSS Font Property</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899569" y="4554963"/>
            <a:ext cx="1198195" cy="970538"/>
          </a:xfrm>
          <a:custGeom>
            <a:avLst/>
            <a:gdLst/>
            <a:ahLst/>
            <a:cxnLst/>
            <a:rect l="l" t="t" r="r" b="b"/>
            <a:pathLst>
              <a:path w="1198195" h="970538">
                <a:moveTo>
                  <a:pt x="0" y="0"/>
                </a:moveTo>
                <a:lnTo>
                  <a:pt x="1198194" y="0"/>
                </a:lnTo>
                <a:lnTo>
                  <a:pt x="1198194" y="970538"/>
                </a:lnTo>
                <a:lnTo>
                  <a:pt x="0" y="97053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p:cNvSpPr/>
          <p:nvPr/>
        </p:nvSpPr>
        <p:spPr>
          <a:xfrm rot="5400000" flipV="1">
            <a:off x="12965612" y="3004231"/>
            <a:ext cx="10478805" cy="4086734"/>
          </a:xfrm>
          <a:custGeom>
            <a:avLst/>
            <a:gdLst/>
            <a:ahLst/>
            <a:cxnLst/>
            <a:rect l="l" t="t" r="r" b="b"/>
            <a:pathLst>
              <a:path w="10478805" h="4086734">
                <a:moveTo>
                  <a:pt x="0" y="4086734"/>
                </a:moveTo>
                <a:lnTo>
                  <a:pt x="10478805" y="4086734"/>
                </a:lnTo>
                <a:lnTo>
                  <a:pt x="10478805" y="0"/>
                </a:lnTo>
                <a:lnTo>
                  <a:pt x="0" y="0"/>
                </a:lnTo>
                <a:lnTo>
                  <a:pt x="0" y="4086734"/>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p:cNvSpPr txBox="1"/>
          <p:nvPr/>
        </p:nvSpPr>
        <p:spPr>
          <a:xfrm>
            <a:off x="2407491" y="3344276"/>
            <a:ext cx="12727655" cy="2814320"/>
          </a:xfrm>
          <a:prstGeom prst="rect">
            <a:avLst/>
          </a:prstGeom>
        </p:spPr>
        <p:txBody>
          <a:bodyPr lIns="0" tIns="0" rIns="0" bIns="0" rtlCol="0" anchor="t">
            <a:spAutoFit/>
          </a:bodyPr>
          <a:lstStyle/>
          <a:p>
            <a:pPr marL="690879" lvl="1" indent="-345439" algn="just">
              <a:lnSpc>
                <a:spcPts val="4479"/>
              </a:lnSpc>
              <a:buFont typeface="Arial"/>
              <a:buChar char="•"/>
            </a:pPr>
            <a:r>
              <a:rPr lang="en-US" sz="3199" dirty="0">
                <a:solidFill>
                  <a:srgbClr val="000000"/>
                </a:solidFill>
                <a:latin typeface="Poppins"/>
                <a:ea typeface="Poppins"/>
                <a:cs typeface="Poppins"/>
                <a:sym typeface="Poppins"/>
              </a:rPr>
              <a:t>border</a:t>
            </a:r>
          </a:p>
          <a:p>
            <a:pPr marL="690879" lvl="1" indent="-345439" algn="just">
              <a:lnSpc>
                <a:spcPts val="4479"/>
              </a:lnSpc>
              <a:buFont typeface="Arial"/>
              <a:buChar char="•"/>
            </a:pPr>
            <a:r>
              <a:rPr lang="en-US" sz="3199" dirty="0">
                <a:solidFill>
                  <a:srgbClr val="000000"/>
                </a:solidFill>
                <a:latin typeface="Poppins"/>
                <a:ea typeface="Poppins"/>
                <a:cs typeface="Poppins"/>
                <a:sym typeface="Poppins"/>
              </a:rPr>
              <a:t>Border-width</a:t>
            </a:r>
          </a:p>
          <a:p>
            <a:pPr marL="690879" lvl="1" indent="-345439" algn="just">
              <a:lnSpc>
                <a:spcPts val="4479"/>
              </a:lnSpc>
              <a:buFont typeface="Arial"/>
              <a:buChar char="•"/>
            </a:pPr>
            <a:r>
              <a:rPr lang="en-US" sz="3199" dirty="0">
                <a:solidFill>
                  <a:srgbClr val="000000"/>
                </a:solidFill>
                <a:latin typeface="Poppins"/>
                <a:ea typeface="Poppins"/>
                <a:cs typeface="Poppins"/>
                <a:sym typeface="Poppins"/>
              </a:rPr>
              <a:t>Border-style</a:t>
            </a:r>
          </a:p>
          <a:p>
            <a:pPr marL="690879" lvl="1" indent="-345439" algn="just">
              <a:lnSpc>
                <a:spcPts val="4479"/>
              </a:lnSpc>
              <a:buFont typeface="Arial"/>
              <a:buChar char="•"/>
            </a:pPr>
            <a:r>
              <a:rPr lang="en-US" sz="3199" dirty="0">
                <a:solidFill>
                  <a:srgbClr val="000000"/>
                </a:solidFill>
                <a:latin typeface="Poppins"/>
                <a:ea typeface="Poppins"/>
                <a:cs typeface="Poppins"/>
                <a:sym typeface="Poppins"/>
              </a:rPr>
              <a:t>Border- color</a:t>
            </a:r>
          </a:p>
          <a:p>
            <a:pPr marL="690879" lvl="1" indent="-345439" algn="just">
              <a:lnSpc>
                <a:spcPts val="4479"/>
              </a:lnSpc>
              <a:buFont typeface="Arial"/>
              <a:buChar char="•"/>
            </a:pPr>
            <a:r>
              <a:rPr lang="en-US" sz="3199" dirty="0">
                <a:solidFill>
                  <a:srgbClr val="000000"/>
                </a:solidFill>
                <a:latin typeface="Poppins"/>
                <a:ea typeface="Poppins"/>
                <a:cs typeface="Poppins"/>
                <a:sym typeface="Poppins"/>
              </a:rPr>
              <a:t>Border-radius</a:t>
            </a:r>
          </a:p>
        </p:txBody>
      </p:sp>
      <p:sp>
        <p:nvSpPr>
          <p:cNvPr id="5" name="Freeform 5"/>
          <p:cNvSpPr/>
          <p:nvPr/>
        </p:nvSpPr>
        <p:spPr>
          <a:xfrm rot="5400000">
            <a:off x="-5438253" y="3004231"/>
            <a:ext cx="10478805" cy="4086734"/>
          </a:xfrm>
          <a:custGeom>
            <a:avLst/>
            <a:gdLst/>
            <a:ahLst/>
            <a:cxnLst/>
            <a:rect l="l" t="t" r="r" b="b"/>
            <a:pathLst>
              <a:path w="10478805" h="4086734">
                <a:moveTo>
                  <a:pt x="0" y="0"/>
                </a:moveTo>
                <a:lnTo>
                  <a:pt x="10478805" y="0"/>
                </a:lnTo>
                <a:lnTo>
                  <a:pt x="10478805" y="4086734"/>
                </a:lnTo>
                <a:lnTo>
                  <a:pt x="0" y="40867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a:off x="1028700" y="9280389"/>
            <a:ext cx="10029088" cy="3086100"/>
            <a:chOff x="0" y="0"/>
            <a:chExt cx="2641406" cy="812800"/>
          </a:xfrm>
        </p:grpSpPr>
        <p:sp>
          <p:nvSpPr>
            <p:cNvPr id="7" name="Freeform 7"/>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8" name="TextBox 8"/>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9" name="Group 9"/>
          <p:cNvGrpSpPr/>
          <p:nvPr/>
        </p:nvGrpSpPr>
        <p:grpSpPr>
          <a:xfrm>
            <a:off x="7230212" y="9280389"/>
            <a:ext cx="10029088" cy="3086100"/>
            <a:chOff x="0" y="0"/>
            <a:chExt cx="2641406" cy="812800"/>
          </a:xfrm>
        </p:grpSpPr>
        <p:sp>
          <p:nvSpPr>
            <p:cNvPr id="10" name="Freeform 10"/>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1" name="TextBox 11"/>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2" name="Group 12"/>
          <p:cNvGrpSpPr/>
          <p:nvPr/>
        </p:nvGrpSpPr>
        <p:grpSpPr>
          <a:xfrm>
            <a:off x="1437469" y="9280389"/>
            <a:ext cx="15413063" cy="3086100"/>
            <a:chOff x="0" y="0"/>
            <a:chExt cx="4059408" cy="812800"/>
          </a:xfrm>
        </p:grpSpPr>
        <p:sp>
          <p:nvSpPr>
            <p:cNvPr id="13" name="Freeform 13"/>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14" name="TextBox 14"/>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grpSp>
        <p:nvGrpSpPr>
          <p:cNvPr id="15" name="Group 15"/>
          <p:cNvGrpSpPr/>
          <p:nvPr/>
        </p:nvGrpSpPr>
        <p:grpSpPr>
          <a:xfrm>
            <a:off x="1028700" y="-2003052"/>
            <a:ext cx="10029088" cy="3086100"/>
            <a:chOff x="0" y="0"/>
            <a:chExt cx="2641406" cy="812800"/>
          </a:xfrm>
        </p:grpSpPr>
        <p:sp>
          <p:nvSpPr>
            <p:cNvPr id="16" name="Freeform 16"/>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17" name="TextBox 17"/>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8" name="Group 18"/>
          <p:cNvGrpSpPr/>
          <p:nvPr/>
        </p:nvGrpSpPr>
        <p:grpSpPr>
          <a:xfrm>
            <a:off x="7230212" y="-2003052"/>
            <a:ext cx="10029088" cy="3086100"/>
            <a:chOff x="0" y="0"/>
            <a:chExt cx="2641406" cy="812800"/>
          </a:xfrm>
        </p:grpSpPr>
        <p:sp>
          <p:nvSpPr>
            <p:cNvPr id="19" name="Freeform 19"/>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20" name="TextBox 20"/>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21" name="Group 21"/>
          <p:cNvGrpSpPr/>
          <p:nvPr/>
        </p:nvGrpSpPr>
        <p:grpSpPr>
          <a:xfrm>
            <a:off x="1437469" y="-2003052"/>
            <a:ext cx="15413063" cy="3086100"/>
            <a:chOff x="0" y="0"/>
            <a:chExt cx="4059408" cy="812800"/>
          </a:xfrm>
        </p:grpSpPr>
        <p:sp>
          <p:nvSpPr>
            <p:cNvPr id="22" name="Freeform 22"/>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23" name="TextBox 23"/>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sp>
        <p:nvSpPr>
          <p:cNvPr id="24" name="TextBox 24"/>
          <p:cNvSpPr txBox="1"/>
          <p:nvPr/>
        </p:nvSpPr>
        <p:spPr>
          <a:xfrm>
            <a:off x="1844517" y="1636895"/>
            <a:ext cx="12515477" cy="905510"/>
          </a:xfrm>
          <a:prstGeom prst="rect">
            <a:avLst/>
          </a:prstGeom>
        </p:spPr>
        <p:txBody>
          <a:bodyPr lIns="0" tIns="0" rIns="0" bIns="0" rtlCol="0" anchor="t">
            <a:spAutoFit/>
          </a:bodyPr>
          <a:lstStyle/>
          <a:p>
            <a:pPr algn="l">
              <a:lnSpc>
                <a:spcPts val="6399"/>
              </a:lnSpc>
            </a:pPr>
            <a:r>
              <a:rPr lang="en-US" sz="6399" b="1">
                <a:solidFill>
                  <a:srgbClr val="1D117F"/>
                </a:solidFill>
                <a:latin typeface="Poppins Bold"/>
                <a:ea typeface="Poppins Bold"/>
                <a:cs typeface="Poppins Bold"/>
                <a:sym typeface="Poppins Bold"/>
              </a:rPr>
              <a:t>CSS Border Property</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E839A-467C-9146-D1EC-38F48307D02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CB07722-AC06-1F83-8EF4-ED5B14D9DDD4}"/>
              </a:ext>
            </a:extLst>
          </p:cNvPr>
          <p:cNvSpPr/>
          <p:nvPr/>
        </p:nvSpPr>
        <p:spPr>
          <a:xfrm>
            <a:off x="12899569" y="4554963"/>
            <a:ext cx="1198195" cy="970538"/>
          </a:xfrm>
          <a:custGeom>
            <a:avLst/>
            <a:gdLst/>
            <a:ahLst/>
            <a:cxnLst/>
            <a:rect l="l" t="t" r="r" b="b"/>
            <a:pathLst>
              <a:path w="1198195" h="970538">
                <a:moveTo>
                  <a:pt x="0" y="0"/>
                </a:moveTo>
                <a:lnTo>
                  <a:pt x="1198194" y="0"/>
                </a:lnTo>
                <a:lnTo>
                  <a:pt x="1198194" y="970538"/>
                </a:lnTo>
                <a:lnTo>
                  <a:pt x="0" y="97053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a:extLst>
              <a:ext uri="{FF2B5EF4-FFF2-40B4-BE49-F238E27FC236}">
                <a16:creationId xmlns:a16="http://schemas.microsoft.com/office/drawing/2014/main" id="{57546478-4B00-C11D-3D82-65104821E730}"/>
              </a:ext>
            </a:extLst>
          </p:cNvPr>
          <p:cNvSpPr/>
          <p:nvPr/>
        </p:nvSpPr>
        <p:spPr>
          <a:xfrm rot="5400000" flipV="1">
            <a:off x="12965612" y="3004231"/>
            <a:ext cx="10478805" cy="4086734"/>
          </a:xfrm>
          <a:custGeom>
            <a:avLst/>
            <a:gdLst/>
            <a:ahLst/>
            <a:cxnLst/>
            <a:rect l="l" t="t" r="r" b="b"/>
            <a:pathLst>
              <a:path w="10478805" h="4086734">
                <a:moveTo>
                  <a:pt x="0" y="4086734"/>
                </a:moveTo>
                <a:lnTo>
                  <a:pt x="10478805" y="4086734"/>
                </a:lnTo>
                <a:lnTo>
                  <a:pt x="10478805" y="0"/>
                </a:lnTo>
                <a:lnTo>
                  <a:pt x="0" y="0"/>
                </a:lnTo>
                <a:lnTo>
                  <a:pt x="0" y="4086734"/>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a:extLst>
              <a:ext uri="{FF2B5EF4-FFF2-40B4-BE49-F238E27FC236}">
                <a16:creationId xmlns:a16="http://schemas.microsoft.com/office/drawing/2014/main" id="{63EB4E76-EC33-38C8-D0DE-EAD8880772EA}"/>
              </a:ext>
            </a:extLst>
          </p:cNvPr>
          <p:cNvSpPr txBox="1"/>
          <p:nvPr/>
        </p:nvSpPr>
        <p:spPr>
          <a:xfrm>
            <a:off x="2407491" y="3344276"/>
            <a:ext cx="12727655" cy="2814320"/>
          </a:xfrm>
          <a:prstGeom prst="rect">
            <a:avLst/>
          </a:prstGeom>
        </p:spPr>
        <p:txBody>
          <a:bodyPr lIns="0" tIns="0" rIns="0" bIns="0" rtlCol="0" anchor="t">
            <a:spAutoFit/>
          </a:bodyPr>
          <a:lstStyle/>
          <a:p>
            <a:pPr marL="690879" lvl="1" indent="-345439" algn="just">
              <a:lnSpc>
                <a:spcPts val="4479"/>
              </a:lnSpc>
              <a:buFont typeface="Arial"/>
              <a:buChar char="•"/>
            </a:pPr>
            <a:r>
              <a:rPr lang="en-US" sz="3199" dirty="0">
                <a:solidFill>
                  <a:srgbClr val="000000"/>
                </a:solidFill>
                <a:latin typeface="Poppins"/>
                <a:ea typeface="Poppins"/>
                <a:cs typeface="Poppins"/>
                <a:sym typeface="Poppins"/>
              </a:rPr>
              <a:t>border</a:t>
            </a:r>
          </a:p>
          <a:p>
            <a:pPr marL="690879" lvl="1" indent="-345439" algn="just">
              <a:lnSpc>
                <a:spcPts val="4479"/>
              </a:lnSpc>
              <a:buFont typeface="Arial"/>
              <a:buChar char="•"/>
            </a:pPr>
            <a:r>
              <a:rPr lang="en-US" sz="3199" dirty="0">
                <a:solidFill>
                  <a:srgbClr val="000000"/>
                </a:solidFill>
                <a:latin typeface="Poppins"/>
                <a:ea typeface="Poppins"/>
                <a:cs typeface="Poppins"/>
                <a:sym typeface="Poppins"/>
              </a:rPr>
              <a:t>Border-width</a:t>
            </a:r>
          </a:p>
          <a:p>
            <a:pPr marL="690879" lvl="1" indent="-345439" algn="just">
              <a:lnSpc>
                <a:spcPts val="4479"/>
              </a:lnSpc>
              <a:buFont typeface="Arial"/>
              <a:buChar char="•"/>
            </a:pPr>
            <a:r>
              <a:rPr lang="en-US" sz="3199" dirty="0">
                <a:solidFill>
                  <a:srgbClr val="000000"/>
                </a:solidFill>
                <a:latin typeface="Poppins"/>
                <a:ea typeface="Poppins"/>
                <a:cs typeface="Poppins"/>
                <a:sym typeface="Poppins"/>
              </a:rPr>
              <a:t>Border-style</a:t>
            </a:r>
          </a:p>
          <a:p>
            <a:pPr marL="690879" lvl="1" indent="-345439" algn="just">
              <a:lnSpc>
                <a:spcPts val="4479"/>
              </a:lnSpc>
              <a:buFont typeface="Arial"/>
              <a:buChar char="•"/>
            </a:pPr>
            <a:r>
              <a:rPr lang="en-US" sz="3199" dirty="0">
                <a:solidFill>
                  <a:srgbClr val="000000"/>
                </a:solidFill>
                <a:latin typeface="Poppins"/>
                <a:ea typeface="Poppins"/>
                <a:cs typeface="Poppins"/>
                <a:sym typeface="Poppins"/>
              </a:rPr>
              <a:t>Border- color</a:t>
            </a:r>
          </a:p>
          <a:p>
            <a:pPr marL="690879" lvl="1" indent="-345439" algn="just">
              <a:lnSpc>
                <a:spcPts val="4479"/>
              </a:lnSpc>
              <a:buFont typeface="Arial"/>
              <a:buChar char="•"/>
            </a:pPr>
            <a:r>
              <a:rPr lang="en-US" sz="3199" dirty="0">
                <a:solidFill>
                  <a:srgbClr val="000000"/>
                </a:solidFill>
                <a:latin typeface="Poppins"/>
                <a:ea typeface="Poppins"/>
                <a:cs typeface="Poppins"/>
                <a:sym typeface="Poppins"/>
              </a:rPr>
              <a:t>Border-radius</a:t>
            </a:r>
          </a:p>
        </p:txBody>
      </p:sp>
      <p:sp>
        <p:nvSpPr>
          <p:cNvPr id="5" name="Freeform 5">
            <a:extLst>
              <a:ext uri="{FF2B5EF4-FFF2-40B4-BE49-F238E27FC236}">
                <a16:creationId xmlns:a16="http://schemas.microsoft.com/office/drawing/2014/main" id="{23B00594-4452-CEDE-DCD8-24D597C1ADCA}"/>
              </a:ext>
            </a:extLst>
          </p:cNvPr>
          <p:cNvSpPr/>
          <p:nvPr/>
        </p:nvSpPr>
        <p:spPr>
          <a:xfrm rot="5400000">
            <a:off x="-5438253" y="3004231"/>
            <a:ext cx="10478805" cy="4086734"/>
          </a:xfrm>
          <a:custGeom>
            <a:avLst/>
            <a:gdLst/>
            <a:ahLst/>
            <a:cxnLst/>
            <a:rect l="l" t="t" r="r" b="b"/>
            <a:pathLst>
              <a:path w="10478805" h="4086734">
                <a:moveTo>
                  <a:pt x="0" y="0"/>
                </a:moveTo>
                <a:lnTo>
                  <a:pt x="10478805" y="0"/>
                </a:lnTo>
                <a:lnTo>
                  <a:pt x="10478805" y="4086734"/>
                </a:lnTo>
                <a:lnTo>
                  <a:pt x="0" y="40867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a:extLst>
              <a:ext uri="{FF2B5EF4-FFF2-40B4-BE49-F238E27FC236}">
                <a16:creationId xmlns:a16="http://schemas.microsoft.com/office/drawing/2014/main" id="{CC3189A8-1212-ADBA-D22F-13FB30A45CBA}"/>
              </a:ext>
            </a:extLst>
          </p:cNvPr>
          <p:cNvGrpSpPr/>
          <p:nvPr/>
        </p:nvGrpSpPr>
        <p:grpSpPr>
          <a:xfrm>
            <a:off x="1028700" y="9280389"/>
            <a:ext cx="10029088" cy="3086100"/>
            <a:chOff x="0" y="0"/>
            <a:chExt cx="2641406" cy="812800"/>
          </a:xfrm>
        </p:grpSpPr>
        <p:sp>
          <p:nvSpPr>
            <p:cNvPr id="7" name="Freeform 7">
              <a:extLst>
                <a:ext uri="{FF2B5EF4-FFF2-40B4-BE49-F238E27FC236}">
                  <a16:creationId xmlns:a16="http://schemas.microsoft.com/office/drawing/2014/main" id="{4BE20ED3-99BA-EC99-2BF3-8F6FEFD621DD}"/>
                </a:ext>
              </a:extLst>
            </p:cNvPr>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8" name="TextBox 8">
              <a:extLst>
                <a:ext uri="{FF2B5EF4-FFF2-40B4-BE49-F238E27FC236}">
                  <a16:creationId xmlns:a16="http://schemas.microsoft.com/office/drawing/2014/main" id="{FCC257E9-7574-0ABA-023E-B403CF884965}"/>
                </a:ext>
              </a:extLst>
            </p:cNvPr>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9" name="Group 9">
            <a:extLst>
              <a:ext uri="{FF2B5EF4-FFF2-40B4-BE49-F238E27FC236}">
                <a16:creationId xmlns:a16="http://schemas.microsoft.com/office/drawing/2014/main" id="{CB9F0DD0-5520-71FB-0289-928C7F781A39}"/>
              </a:ext>
            </a:extLst>
          </p:cNvPr>
          <p:cNvGrpSpPr/>
          <p:nvPr/>
        </p:nvGrpSpPr>
        <p:grpSpPr>
          <a:xfrm>
            <a:off x="7230212" y="9280389"/>
            <a:ext cx="10029088" cy="3086100"/>
            <a:chOff x="0" y="0"/>
            <a:chExt cx="2641406" cy="812800"/>
          </a:xfrm>
        </p:grpSpPr>
        <p:sp>
          <p:nvSpPr>
            <p:cNvPr id="10" name="Freeform 10">
              <a:extLst>
                <a:ext uri="{FF2B5EF4-FFF2-40B4-BE49-F238E27FC236}">
                  <a16:creationId xmlns:a16="http://schemas.microsoft.com/office/drawing/2014/main" id="{6358E469-F567-946A-8BEF-57F256A3F31D}"/>
                </a:ext>
              </a:extLst>
            </p:cNvPr>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1" name="TextBox 11">
              <a:extLst>
                <a:ext uri="{FF2B5EF4-FFF2-40B4-BE49-F238E27FC236}">
                  <a16:creationId xmlns:a16="http://schemas.microsoft.com/office/drawing/2014/main" id="{B3633F7E-7294-B3D4-3940-6E7EBF8DA8D4}"/>
                </a:ext>
              </a:extLst>
            </p:cNvPr>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2" name="Group 12">
            <a:extLst>
              <a:ext uri="{FF2B5EF4-FFF2-40B4-BE49-F238E27FC236}">
                <a16:creationId xmlns:a16="http://schemas.microsoft.com/office/drawing/2014/main" id="{D78FC334-F68B-C15A-F3C7-30B736947C19}"/>
              </a:ext>
            </a:extLst>
          </p:cNvPr>
          <p:cNvGrpSpPr/>
          <p:nvPr/>
        </p:nvGrpSpPr>
        <p:grpSpPr>
          <a:xfrm>
            <a:off x="1437469" y="9280389"/>
            <a:ext cx="15413063" cy="3086100"/>
            <a:chOff x="0" y="0"/>
            <a:chExt cx="4059408" cy="812800"/>
          </a:xfrm>
        </p:grpSpPr>
        <p:sp>
          <p:nvSpPr>
            <p:cNvPr id="13" name="Freeform 13">
              <a:extLst>
                <a:ext uri="{FF2B5EF4-FFF2-40B4-BE49-F238E27FC236}">
                  <a16:creationId xmlns:a16="http://schemas.microsoft.com/office/drawing/2014/main" id="{1B25914A-B4D7-4A15-9D61-8A9889462B93}"/>
                </a:ext>
              </a:extLst>
            </p:cNvPr>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14" name="TextBox 14">
              <a:extLst>
                <a:ext uri="{FF2B5EF4-FFF2-40B4-BE49-F238E27FC236}">
                  <a16:creationId xmlns:a16="http://schemas.microsoft.com/office/drawing/2014/main" id="{AE2962CD-0A23-5D45-3CE5-D8DFBF3AA70C}"/>
                </a:ext>
              </a:extLst>
            </p:cNvPr>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grpSp>
        <p:nvGrpSpPr>
          <p:cNvPr id="15" name="Group 15">
            <a:extLst>
              <a:ext uri="{FF2B5EF4-FFF2-40B4-BE49-F238E27FC236}">
                <a16:creationId xmlns:a16="http://schemas.microsoft.com/office/drawing/2014/main" id="{C44708B7-280E-A249-8D8E-E6F83C70F9F6}"/>
              </a:ext>
            </a:extLst>
          </p:cNvPr>
          <p:cNvGrpSpPr/>
          <p:nvPr/>
        </p:nvGrpSpPr>
        <p:grpSpPr>
          <a:xfrm>
            <a:off x="1028700" y="-2003052"/>
            <a:ext cx="10029088" cy="3086100"/>
            <a:chOff x="0" y="0"/>
            <a:chExt cx="2641406" cy="812800"/>
          </a:xfrm>
        </p:grpSpPr>
        <p:sp>
          <p:nvSpPr>
            <p:cNvPr id="16" name="Freeform 16">
              <a:extLst>
                <a:ext uri="{FF2B5EF4-FFF2-40B4-BE49-F238E27FC236}">
                  <a16:creationId xmlns:a16="http://schemas.microsoft.com/office/drawing/2014/main" id="{64B2AEEA-3BE6-CF3D-1AD0-054CA579DABD}"/>
                </a:ext>
              </a:extLst>
            </p:cNvPr>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17" name="TextBox 17">
              <a:extLst>
                <a:ext uri="{FF2B5EF4-FFF2-40B4-BE49-F238E27FC236}">
                  <a16:creationId xmlns:a16="http://schemas.microsoft.com/office/drawing/2014/main" id="{9DA053FF-1664-3356-071A-30D7B493DC36}"/>
                </a:ext>
              </a:extLst>
            </p:cNvPr>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8" name="Group 18">
            <a:extLst>
              <a:ext uri="{FF2B5EF4-FFF2-40B4-BE49-F238E27FC236}">
                <a16:creationId xmlns:a16="http://schemas.microsoft.com/office/drawing/2014/main" id="{0386785C-8FD8-CAC0-81FD-5C7354D351C6}"/>
              </a:ext>
            </a:extLst>
          </p:cNvPr>
          <p:cNvGrpSpPr/>
          <p:nvPr/>
        </p:nvGrpSpPr>
        <p:grpSpPr>
          <a:xfrm>
            <a:off x="7230212" y="-2003052"/>
            <a:ext cx="10029088" cy="3086100"/>
            <a:chOff x="0" y="0"/>
            <a:chExt cx="2641406" cy="812800"/>
          </a:xfrm>
        </p:grpSpPr>
        <p:sp>
          <p:nvSpPr>
            <p:cNvPr id="19" name="Freeform 19">
              <a:extLst>
                <a:ext uri="{FF2B5EF4-FFF2-40B4-BE49-F238E27FC236}">
                  <a16:creationId xmlns:a16="http://schemas.microsoft.com/office/drawing/2014/main" id="{C9BD7150-8E51-5D7F-DC70-2545EF19634E}"/>
                </a:ext>
              </a:extLst>
            </p:cNvPr>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20" name="TextBox 20">
              <a:extLst>
                <a:ext uri="{FF2B5EF4-FFF2-40B4-BE49-F238E27FC236}">
                  <a16:creationId xmlns:a16="http://schemas.microsoft.com/office/drawing/2014/main" id="{CD284AAF-CE0C-6762-8A0D-5B0187E422F7}"/>
                </a:ext>
              </a:extLst>
            </p:cNvPr>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21" name="Group 21">
            <a:extLst>
              <a:ext uri="{FF2B5EF4-FFF2-40B4-BE49-F238E27FC236}">
                <a16:creationId xmlns:a16="http://schemas.microsoft.com/office/drawing/2014/main" id="{507BED5B-C5F9-603C-619F-5C3AED38ADDC}"/>
              </a:ext>
            </a:extLst>
          </p:cNvPr>
          <p:cNvGrpSpPr/>
          <p:nvPr/>
        </p:nvGrpSpPr>
        <p:grpSpPr>
          <a:xfrm>
            <a:off x="1437469" y="-2003052"/>
            <a:ext cx="15413063" cy="3086100"/>
            <a:chOff x="0" y="0"/>
            <a:chExt cx="4059408" cy="812800"/>
          </a:xfrm>
        </p:grpSpPr>
        <p:sp>
          <p:nvSpPr>
            <p:cNvPr id="22" name="Freeform 22">
              <a:extLst>
                <a:ext uri="{FF2B5EF4-FFF2-40B4-BE49-F238E27FC236}">
                  <a16:creationId xmlns:a16="http://schemas.microsoft.com/office/drawing/2014/main" id="{7D5152DC-2C3B-747A-826B-614392D71002}"/>
                </a:ext>
              </a:extLst>
            </p:cNvPr>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23" name="TextBox 23">
              <a:extLst>
                <a:ext uri="{FF2B5EF4-FFF2-40B4-BE49-F238E27FC236}">
                  <a16:creationId xmlns:a16="http://schemas.microsoft.com/office/drawing/2014/main" id="{BEF2843D-C787-9CEC-0354-29B67009BDAD}"/>
                </a:ext>
              </a:extLst>
            </p:cNvPr>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sp>
        <p:nvSpPr>
          <p:cNvPr id="24" name="TextBox 24">
            <a:extLst>
              <a:ext uri="{FF2B5EF4-FFF2-40B4-BE49-F238E27FC236}">
                <a16:creationId xmlns:a16="http://schemas.microsoft.com/office/drawing/2014/main" id="{90E03C12-34E6-5E86-E8F6-ABF7C76CCBFC}"/>
              </a:ext>
            </a:extLst>
          </p:cNvPr>
          <p:cNvSpPr txBox="1"/>
          <p:nvPr/>
        </p:nvSpPr>
        <p:spPr>
          <a:xfrm>
            <a:off x="1844517" y="1636895"/>
            <a:ext cx="12515477" cy="905510"/>
          </a:xfrm>
          <a:prstGeom prst="rect">
            <a:avLst/>
          </a:prstGeom>
        </p:spPr>
        <p:txBody>
          <a:bodyPr lIns="0" tIns="0" rIns="0" bIns="0" rtlCol="0" anchor="t">
            <a:spAutoFit/>
          </a:bodyPr>
          <a:lstStyle/>
          <a:p>
            <a:pPr algn="l">
              <a:lnSpc>
                <a:spcPts val="6399"/>
              </a:lnSpc>
            </a:pPr>
            <a:r>
              <a:rPr lang="en-US" sz="6399" b="1">
                <a:solidFill>
                  <a:srgbClr val="1D117F"/>
                </a:solidFill>
                <a:latin typeface="Poppins Bold"/>
                <a:ea typeface="Poppins Bold"/>
                <a:cs typeface="Poppins Bold"/>
                <a:sym typeface="Poppins Bold"/>
              </a:rPr>
              <a:t>CSS Border Property</a:t>
            </a:r>
          </a:p>
        </p:txBody>
      </p:sp>
      <p:pic>
        <p:nvPicPr>
          <p:cNvPr id="25" name="Picture 24">
            <a:extLst>
              <a:ext uri="{FF2B5EF4-FFF2-40B4-BE49-F238E27FC236}">
                <a16:creationId xmlns:a16="http://schemas.microsoft.com/office/drawing/2014/main" id="{D081338A-9569-6BFB-0F54-6EBC0AE31F05}"/>
              </a:ext>
            </a:extLst>
          </p:cNvPr>
          <p:cNvPicPr>
            <a:picLocks noChangeAspect="1"/>
          </p:cNvPicPr>
          <p:nvPr/>
        </p:nvPicPr>
        <p:blipFill>
          <a:blip r:embed="rId7"/>
          <a:stretch>
            <a:fillRect/>
          </a:stretch>
        </p:blipFill>
        <p:spPr>
          <a:xfrm>
            <a:off x="2035228" y="2483145"/>
            <a:ext cx="13935707" cy="6159340"/>
          </a:xfrm>
          <a:prstGeom prst="rect">
            <a:avLst/>
          </a:prstGeom>
        </p:spPr>
      </p:pic>
    </p:spTree>
    <p:extLst>
      <p:ext uri="{BB962C8B-B14F-4D97-AF65-F5344CB8AC3E}">
        <p14:creationId xmlns:p14="http://schemas.microsoft.com/office/powerpoint/2010/main" val="13815153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C68CE-10A3-368B-C3D8-A3ECD508311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015CED0-E1E1-790B-665F-DCC6CA147844}"/>
              </a:ext>
            </a:extLst>
          </p:cNvPr>
          <p:cNvSpPr/>
          <p:nvPr/>
        </p:nvSpPr>
        <p:spPr>
          <a:xfrm>
            <a:off x="12899569" y="4554963"/>
            <a:ext cx="1198195" cy="970538"/>
          </a:xfrm>
          <a:custGeom>
            <a:avLst/>
            <a:gdLst/>
            <a:ahLst/>
            <a:cxnLst/>
            <a:rect l="l" t="t" r="r" b="b"/>
            <a:pathLst>
              <a:path w="1198195" h="970538">
                <a:moveTo>
                  <a:pt x="0" y="0"/>
                </a:moveTo>
                <a:lnTo>
                  <a:pt x="1198194" y="0"/>
                </a:lnTo>
                <a:lnTo>
                  <a:pt x="1198194" y="970538"/>
                </a:lnTo>
                <a:lnTo>
                  <a:pt x="0" y="97053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a:extLst>
              <a:ext uri="{FF2B5EF4-FFF2-40B4-BE49-F238E27FC236}">
                <a16:creationId xmlns:a16="http://schemas.microsoft.com/office/drawing/2014/main" id="{2FB55FD5-3780-1713-5965-A6801379418F}"/>
              </a:ext>
            </a:extLst>
          </p:cNvPr>
          <p:cNvSpPr/>
          <p:nvPr/>
        </p:nvSpPr>
        <p:spPr>
          <a:xfrm rot="5400000" flipV="1">
            <a:off x="12965612" y="3004231"/>
            <a:ext cx="10478805" cy="4086734"/>
          </a:xfrm>
          <a:custGeom>
            <a:avLst/>
            <a:gdLst/>
            <a:ahLst/>
            <a:cxnLst/>
            <a:rect l="l" t="t" r="r" b="b"/>
            <a:pathLst>
              <a:path w="10478805" h="4086734">
                <a:moveTo>
                  <a:pt x="0" y="4086734"/>
                </a:moveTo>
                <a:lnTo>
                  <a:pt x="10478805" y="4086734"/>
                </a:lnTo>
                <a:lnTo>
                  <a:pt x="10478805" y="0"/>
                </a:lnTo>
                <a:lnTo>
                  <a:pt x="0" y="0"/>
                </a:lnTo>
                <a:lnTo>
                  <a:pt x="0" y="4086734"/>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a:extLst>
              <a:ext uri="{FF2B5EF4-FFF2-40B4-BE49-F238E27FC236}">
                <a16:creationId xmlns:a16="http://schemas.microsoft.com/office/drawing/2014/main" id="{56907308-174E-B8C8-8FE2-785C3B0ABCC5}"/>
              </a:ext>
            </a:extLst>
          </p:cNvPr>
          <p:cNvSpPr/>
          <p:nvPr/>
        </p:nvSpPr>
        <p:spPr>
          <a:xfrm rot="5400000">
            <a:off x="-5438253" y="3004231"/>
            <a:ext cx="10478805" cy="4086734"/>
          </a:xfrm>
          <a:custGeom>
            <a:avLst/>
            <a:gdLst/>
            <a:ahLst/>
            <a:cxnLst/>
            <a:rect l="l" t="t" r="r" b="b"/>
            <a:pathLst>
              <a:path w="10478805" h="4086734">
                <a:moveTo>
                  <a:pt x="0" y="0"/>
                </a:moveTo>
                <a:lnTo>
                  <a:pt x="10478805" y="0"/>
                </a:lnTo>
                <a:lnTo>
                  <a:pt x="10478805" y="4086734"/>
                </a:lnTo>
                <a:lnTo>
                  <a:pt x="0" y="40867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a:extLst>
              <a:ext uri="{FF2B5EF4-FFF2-40B4-BE49-F238E27FC236}">
                <a16:creationId xmlns:a16="http://schemas.microsoft.com/office/drawing/2014/main" id="{DE3AC9FB-8F8C-9E01-5DCE-8961C10D6E36}"/>
              </a:ext>
            </a:extLst>
          </p:cNvPr>
          <p:cNvGrpSpPr/>
          <p:nvPr/>
        </p:nvGrpSpPr>
        <p:grpSpPr>
          <a:xfrm>
            <a:off x="1028700" y="9280389"/>
            <a:ext cx="10029088" cy="3086100"/>
            <a:chOff x="0" y="0"/>
            <a:chExt cx="2641406" cy="812800"/>
          </a:xfrm>
        </p:grpSpPr>
        <p:sp>
          <p:nvSpPr>
            <p:cNvPr id="7" name="Freeform 7">
              <a:extLst>
                <a:ext uri="{FF2B5EF4-FFF2-40B4-BE49-F238E27FC236}">
                  <a16:creationId xmlns:a16="http://schemas.microsoft.com/office/drawing/2014/main" id="{FDCEE4DA-EBB5-A481-0EC5-43D34210D6DB}"/>
                </a:ext>
              </a:extLst>
            </p:cNvPr>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8" name="TextBox 8">
              <a:extLst>
                <a:ext uri="{FF2B5EF4-FFF2-40B4-BE49-F238E27FC236}">
                  <a16:creationId xmlns:a16="http://schemas.microsoft.com/office/drawing/2014/main" id="{FB6C63E2-CBA6-CB3E-11F1-7353653857CC}"/>
                </a:ext>
              </a:extLst>
            </p:cNvPr>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9" name="Group 9">
            <a:extLst>
              <a:ext uri="{FF2B5EF4-FFF2-40B4-BE49-F238E27FC236}">
                <a16:creationId xmlns:a16="http://schemas.microsoft.com/office/drawing/2014/main" id="{38742555-76D8-2EB4-9029-263371A0336C}"/>
              </a:ext>
            </a:extLst>
          </p:cNvPr>
          <p:cNvGrpSpPr/>
          <p:nvPr/>
        </p:nvGrpSpPr>
        <p:grpSpPr>
          <a:xfrm>
            <a:off x="7230212" y="9280389"/>
            <a:ext cx="10029088" cy="3086100"/>
            <a:chOff x="0" y="0"/>
            <a:chExt cx="2641406" cy="812800"/>
          </a:xfrm>
        </p:grpSpPr>
        <p:sp>
          <p:nvSpPr>
            <p:cNvPr id="10" name="Freeform 10">
              <a:extLst>
                <a:ext uri="{FF2B5EF4-FFF2-40B4-BE49-F238E27FC236}">
                  <a16:creationId xmlns:a16="http://schemas.microsoft.com/office/drawing/2014/main" id="{000F3205-168B-8AA8-BAC4-E0E4356CDF64}"/>
                </a:ext>
              </a:extLst>
            </p:cNvPr>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1" name="TextBox 11">
              <a:extLst>
                <a:ext uri="{FF2B5EF4-FFF2-40B4-BE49-F238E27FC236}">
                  <a16:creationId xmlns:a16="http://schemas.microsoft.com/office/drawing/2014/main" id="{EB71EB1B-D3A0-EC34-05C6-B569C98FD4C3}"/>
                </a:ext>
              </a:extLst>
            </p:cNvPr>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2" name="Group 12">
            <a:extLst>
              <a:ext uri="{FF2B5EF4-FFF2-40B4-BE49-F238E27FC236}">
                <a16:creationId xmlns:a16="http://schemas.microsoft.com/office/drawing/2014/main" id="{76881C95-C1BE-1BAF-EAE1-10CB0B9C58F0}"/>
              </a:ext>
            </a:extLst>
          </p:cNvPr>
          <p:cNvGrpSpPr/>
          <p:nvPr/>
        </p:nvGrpSpPr>
        <p:grpSpPr>
          <a:xfrm>
            <a:off x="1437469" y="9280389"/>
            <a:ext cx="15413063" cy="3086100"/>
            <a:chOff x="0" y="0"/>
            <a:chExt cx="4059408" cy="812800"/>
          </a:xfrm>
        </p:grpSpPr>
        <p:sp>
          <p:nvSpPr>
            <p:cNvPr id="13" name="Freeform 13">
              <a:extLst>
                <a:ext uri="{FF2B5EF4-FFF2-40B4-BE49-F238E27FC236}">
                  <a16:creationId xmlns:a16="http://schemas.microsoft.com/office/drawing/2014/main" id="{73FEED85-F4F2-78FC-074D-84EFDE462144}"/>
                </a:ext>
              </a:extLst>
            </p:cNvPr>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14" name="TextBox 14">
              <a:extLst>
                <a:ext uri="{FF2B5EF4-FFF2-40B4-BE49-F238E27FC236}">
                  <a16:creationId xmlns:a16="http://schemas.microsoft.com/office/drawing/2014/main" id="{ACE5EA23-95A9-2734-A96E-C4982751E853}"/>
                </a:ext>
              </a:extLst>
            </p:cNvPr>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grpSp>
        <p:nvGrpSpPr>
          <p:cNvPr id="15" name="Group 15">
            <a:extLst>
              <a:ext uri="{FF2B5EF4-FFF2-40B4-BE49-F238E27FC236}">
                <a16:creationId xmlns:a16="http://schemas.microsoft.com/office/drawing/2014/main" id="{B684BE8B-417F-E85B-0D3D-9BA2ABD6EA3D}"/>
              </a:ext>
            </a:extLst>
          </p:cNvPr>
          <p:cNvGrpSpPr/>
          <p:nvPr/>
        </p:nvGrpSpPr>
        <p:grpSpPr>
          <a:xfrm>
            <a:off x="1028700" y="-2003052"/>
            <a:ext cx="10029088" cy="3086100"/>
            <a:chOff x="0" y="0"/>
            <a:chExt cx="2641406" cy="812800"/>
          </a:xfrm>
        </p:grpSpPr>
        <p:sp>
          <p:nvSpPr>
            <p:cNvPr id="16" name="Freeform 16">
              <a:extLst>
                <a:ext uri="{FF2B5EF4-FFF2-40B4-BE49-F238E27FC236}">
                  <a16:creationId xmlns:a16="http://schemas.microsoft.com/office/drawing/2014/main" id="{ABCF9311-C023-EA6A-DC61-021D09991CA5}"/>
                </a:ext>
              </a:extLst>
            </p:cNvPr>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17" name="TextBox 17">
              <a:extLst>
                <a:ext uri="{FF2B5EF4-FFF2-40B4-BE49-F238E27FC236}">
                  <a16:creationId xmlns:a16="http://schemas.microsoft.com/office/drawing/2014/main" id="{2D54BFBD-640B-80D3-4814-EBE10CE878E7}"/>
                </a:ext>
              </a:extLst>
            </p:cNvPr>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8" name="Group 18">
            <a:extLst>
              <a:ext uri="{FF2B5EF4-FFF2-40B4-BE49-F238E27FC236}">
                <a16:creationId xmlns:a16="http://schemas.microsoft.com/office/drawing/2014/main" id="{0E9DFBC6-3D9D-45FA-0CB0-D188088FA10A}"/>
              </a:ext>
            </a:extLst>
          </p:cNvPr>
          <p:cNvGrpSpPr/>
          <p:nvPr/>
        </p:nvGrpSpPr>
        <p:grpSpPr>
          <a:xfrm>
            <a:off x="7230212" y="-2003052"/>
            <a:ext cx="10029088" cy="3086100"/>
            <a:chOff x="0" y="0"/>
            <a:chExt cx="2641406" cy="812800"/>
          </a:xfrm>
        </p:grpSpPr>
        <p:sp>
          <p:nvSpPr>
            <p:cNvPr id="19" name="Freeform 19">
              <a:extLst>
                <a:ext uri="{FF2B5EF4-FFF2-40B4-BE49-F238E27FC236}">
                  <a16:creationId xmlns:a16="http://schemas.microsoft.com/office/drawing/2014/main" id="{2491C9FF-3BC5-65F2-D486-6524AF7052DD}"/>
                </a:ext>
              </a:extLst>
            </p:cNvPr>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20" name="TextBox 20">
              <a:extLst>
                <a:ext uri="{FF2B5EF4-FFF2-40B4-BE49-F238E27FC236}">
                  <a16:creationId xmlns:a16="http://schemas.microsoft.com/office/drawing/2014/main" id="{7FCFC178-0C1F-40D2-251D-4FF919B33EAB}"/>
                </a:ext>
              </a:extLst>
            </p:cNvPr>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21" name="Group 21">
            <a:extLst>
              <a:ext uri="{FF2B5EF4-FFF2-40B4-BE49-F238E27FC236}">
                <a16:creationId xmlns:a16="http://schemas.microsoft.com/office/drawing/2014/main" id="{12AF8BB7-889D-14B0-5368-CE6F39DDCE12}"/>
              </a:ext>
            </a:extLst>
          </p:cNvPr>
          <p:cNvGrpSpPr/>
          <p:nvPr/>
        </p:nvGrpSpPr>
        <p:grpSpPr>
          <a:xfrm>
            <a:off x="1437469" y="-2003052"/>
            <a:ext cx="15413063" cy="3086100"/>
            <a:chOff x="0" y="0"/>
            <a:chExt cx="4059408" cy="812800"/>
          </a:xfrm>
        </p:grpSpPr>
        <p:sp>
          <p:nvSpPr>
            <p:cNvPr id="22" name="Freeform 22">
              <a:extLst>
                <a:ext uri="{FF2B5EF4-FFF2-40B4-BE49-F238E27FC236}">
                  <a16:creationId xmlns:a16="http://schemas.microsoft.com/office/drawing/2014/main" id="{324A6993-5216-6599-73CB-896E8A18027B}"/>
                </a:ext>
              </a:extLst>
            </p:cNvPr>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23" name="TextBox 23">
              <a:extLst>
                <a:ext uri="{FF2B5EF4-FFF2-40B4-BE49-F238E27FC236}">
                  <a16:creationId xmlns:a16="http://schemas.microsoft.com/office/drawing/2014/main" id="{B88E4D46-54D6-2DEC-0251-66D64D0E20D3}"/>
                </a:ext>
              </a:extLst>
            </p:cNvPr>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sp>
        <p:nvSpPr>
          <p:cNvPr id="24" name="TextBox 24">
            <a:extLst>
              <a:ext uri="{FF2B5EF4-FFF2-40B4-BE49-F238E27FC236}">
                <a16:creationId xmlns:a16="http://schemas.microsoft.com/office/drawing/2014/main" id="{60D09DD2-82F9-03FC-3FA3-B162DE3AA5C8}"/>
              </a:ext>
            </a:extLst>
          </p:cNvPr>
          <p:cNvSpPr txBox="1"/>
          <p:nvPr/>
        </p:nvSpPr>
        <p:spPr>
          <a:xfrm>
            <a:off x="1479671" y="1191807"/>
            <a:ext cx="12515477" cy="905510"/>
          </a:xfrm>
          <a:prstGeom prst="rect">
            <a:avLst/>
          </a:prstGeom>
        </p:spPr>
        <p:txBody>
          <a:bodyPr lIns="0" tIns="0" rIns="0" bIns="0" rtlCol="0" anchor="t">
            <a:spAutoFit/>
          </a:bodyPr>
          <a:lstStyle/>
          <a:p>
            <a:pPr algn="l">
              <a:lnSpc>
                <a:spcPts val="6399"/>
              </a:lnSpc>
            </a:pPr>
            <a:r>
              <a:rPr lang="en-US" sz="6399" b="1" dirty="0">
                <a:solidFill>
                  <a:srgbClr val="1D117F"/>
                </a:solidFill>
                <a:latin typeface="Poppins Bold"/>
                <a:ea typeface="Poppins Bold"/>
                <a:cs typeface="Poppins Bold"/>
                <a:sym typeface="Poppins Bold"/>
              </a:rPr>
              <a:t>CSS Border Property</a:t>
            </a:r>
          </a:p>
        </p:txBody>
      </p:sp>
      <p:pic>
        <p:nvPicPr>
          <p:cNvPr id="25" name="Picture 24">
            <a:extLst>
              <a:ext uri="{FF2B5EF4-FFF2-40B4-BE49-F238E27FC236}">
                <a16:creationId xmlns:a16="http://schemas.microsoft.com/office/drawing/2014/main" id="{1F6D1024-56D3-E729-4065-5AA64DB4BF28}"/>
              </a:ext>
            </a:extLst>
          </p:cNvPr>
          <p:cNvPicPr>
            <a:picLocks noChangeAspect="1"/>
          </p:cNvPicPr>
          <p:nvPr/>
        </p:nvPicPr>
        <p:blipFill rotWithShape="1">
          <a:blip r:embed="rId7"/>
          <a:srcRect t="11663" r="79459"/>
          <a:stretch/>
        </p:blipFill>
        <p:spPr>
          <a:xfrm>
            <a:off x="2605211" y="2385711"/>
            <a:ext cx="4281617" cy="6701862"/>
          </a:xfrm>
          <a:prstGeom prst="rect">
            <a:avLst/>
          </a:prstGeom>
        </p:spPr>
      </p:pic>
      <p:pic>
        <p:nvPicPr>
          <p:cNvPr id="26" name="Picture 25">
            <a:extLst>
              <a:ext uri="{FF2B5EF4-FFF2-40B4-BE49-F238E27FC236}">
                <a16:creationId xmlns:a16="http://schemas.microsoft.com/office/drawing/2014/main" id="{8C6E99B2-D09C-96A5-91B1-F59BB96B7CD5}"/>
              </a:ext>
            </a:extLst>
          </p:cNvPr>
          <p:cNvPicPr>
            <a:picLocks noChangeAspect="1"/>
          </p:cNvPicPr>
          <p:nvPr/>
        </p:nvPicPr>
        <p:blipFill rotWithShape="1">
          <a:blip r:embed="rId8"/>
          <a:srcRect t="11904" r="79595"/>
          <a:stretch/>
        </p:blipFill>
        <p:spPr>
          <a:xfrm>
            <a:off x="6948376" y="2368998"/>
            <a:ext cx="4238028" cy="6659398"/>
          </a:xfrm>
          <a:prstGeom prst="rect">
            <a:avLst/>
          </a:prstGeom>
        </p:spPr>
      </p:pic>
      <p:pic>
        <p:nvPicPr>
          <p:cNvPr id="27" name="Picture 26">
            <a:extLst>
              <a:ext uri="{FF2B5EF4-FFF2-40B4-BE49-F238E27FC236}">
                <a16:creationId xmlns:a16="http://schemas.microsoft.com/office/drawing/2014/main" id="{4D606C35-24AF-234F-FE84-F54C932E5E3B}"/>
              </a:ext>
            </a:extLst>
          </p:cNvPr>
          <p:cNvPicPr>
            <a:picLocks noChangeAspect="1"/>
          </p:cNvPicPr>
          <p:nvPr/>
        </p:nvPicPr>
        <p:blipFill rotWithShape="1">
          <a:blip r:embed="rId9"/>
          <a:srcRect t="13345" r="79324"/>
          <a:stretch/>
        </p:blipFill>
        <p:spPr>
          <a:xfrm>
            <a:off x="11250638" y="2368998"/>
            <a:ext cx="4365629" cy="6659398"/>
          </a:xfrm>
          <a:prstGeom prst="rect">
            <a:avLst/>
          </a:prstGeom>
        </p:spPr>
      </p:pic>
    </p:spTree>
    <p:extLst>
      <p:ext uri="{BB962C8B-B14F-4D97-AF65-F5344CB8AC3E}">
        <p14:creationId xmlns:p14="http://schemas.microsoft.com/office/powerpoint/2010/main" val="1618043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899569" y="4554963"/>
            <a:ext cx="1198195" cy="970538"/>
          </a:xfrm>
          <a:custGeom>
            <a:avLst/>
            <a:gdLst/>
            <a:ahLst/>
            <a:cxnLst/>
            <a:rect l="l" t="t" r="r" b="b"/>
            <a:pathLst>
              <a:path w="1198195" h="970538">
                <a:moveTo>
                  <a:pt x="0" y="0"/>
                </a:moveTo>
                <a:lnTo>
                  <a:pt x="1198194" y="0"/>
                </a:lnTo>
                <a:lnTo>
                  <a:pt x="1198194" y="970538"/>
                </a:lnTo>
                <a:lnTo>
                  <a:pt x="0" y="97053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p:cNvSpPr/>
          <p:nvPr/>
        </p:nvSpPr>
        <p:spPr>
          <a:xfrm rot="5400000" flipV="1">
            <a:off x="12965612" y="3004231"/>
            <a:ext cx="10478805" cy="4086734"/>
          </a:xfrm>
          <a:custGeom>
            <a:avLst/>
            <a:gdLst/>
            <a:ahLst/>
            <a:cxnLst/>
            <a:rect l="l" t="t" r="r" b="b"/>
            <a:pathLst>
              <a:path w="10478805" h="4086734">
                <a:moveTo>
                  <a:pt x="0" y="4086734"/>
                </a:moveTo>
                <a:lnTo>
                  <a:pt x="10478805" y="4086734"/>
                </a:lnTo>
                <a:lnTo>
                  <a:pt x="10478805" y="0"/>
                </a:lnTo>
                <a:lnTo>
                  <a:pt x="0" y="0"/>
                </a:lnTo>
                <a:lnTo>
                  <a:pt x="0" y="4086734"/>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p:cNvSpPr txBox="1"/>
          <p:nvPr/>
        </p:nvSpPr>
        <p:spPr>
          <a:xfrm>
            <a:off x="2407491" y="3344276"/>
            <a:ext cx="12727655" cy="4500245"/>
          </a:xfrm>
          <a:prstGeom prst="rect">
            <a:avLst/>
          </a:prstGeom>
        </p:spPr>
        <p:txBody>
          <a:bodyPr lIns="0" tIns="0" rIns="0" bIns="0" rtlCol="0" anchor="t">
            <a:spAutoFit/>
          </a:bodyPr>
          <a:lstStyle/>
          <a:p>
            <a:pPr marL="690879" lvl="1" indent="-345439" algn="just">
              <a:lnSpc>
                <a:spcPts val="4479"/>
              </a:lnSpc>
              <a:buFont typeface="Arial"/>
              <a:buChar char="•"/>
            </a:pPr>
            <a:r>
              <a:rPr lang="en-US" sz="3199" b="1" dirty="0">
                <a:solidFill>
                  <a:srgbClr val="FF914D"/>
                </a:solidFill>
                <a:latin typeface="Poppins Bold"/>
                <a:ea typeface="Poppins Bold"/>
                <a:cs typeface="Poppins Bold"/>
                <a:sym typeface="Poppins Bold"/>
              </a:rPr>
              <a:t>CSS margins</a:t>
            </a:r>
            <a:r>
              <a:rPr lang="en-US" sz="3199" dirty="0">
                <a:solidFill>
                  <a:srgbClr val="000000"/>
                </a:solidFill>
                <a:latin typeface="Poppins"/>
                <a:ea typeface="Poppins"/>
                <a:cs typeface="Poppins"/>
                <a:sym typeface="Poppins"/>
              </a:rPr>
              <a:t> are essential for defining the spacing around HTML elements outside their borders.</a:t>
            </a:r>
          </a:p>
          <a:p>
            <a:pPr marL="690879" lvl="1" indent="-345439" algn="just">
              <a:lnSpc>
                <a:spcPts val="4479"/>
              </a:lnSpc>
              <a:buFont typeface="Arial"/>
              <a:buChar char="•"/>
            </a:pPr>
            <a:r>
              <a:rPr lang="en-US" sz="3199" dirty="0">
                <a:solidFill>
                  <a:srgbClr val="000000"/>
                </a:solidFill>
                <a:latin typeface="Poppins"/>
                <a:ea typeface="Poppins"/>
                <a:cs typeface="Poppins"/>
                <a:sym typeface="Poppins"/>
              </a:rPr>
              <a:t>The </a:t>
            </a:r>
            <a:r>
              <a:rPr lang="en-US" sz="3199" b="1" dirty="0">
                <a:solidFill>
                  <a:srgbClr val="FF914D"/>
                </a:solidFill>
                <a:latin typeface="Poppins Bold"/>
                <a:ea typeface="Poppins Bold"/>
                <a:cs typeface="Poppins Bold"/>
                <a:sym typeface="Poppins Bold"/>
              </a:rPr>
              <a:t>"auto"</a:t>
            </a:r>
            <a:r>
              <a:rPr lang="en-US" sz="3199" dirty="0">
                <a:solidFill>
                  <a:srgbClr val="000000"/>
                </a:solidFill>
                <a:latin typeface="Poppins"/>
                <a:ea typeface="Poppins"/>
                <a:cs typeface="Poppins"/>
                <a:sym typeface="Poppins"/>
              </a:rPr>
              <a:t> value allows the browser to automatically calculate the optimal margin, which is especially useful for centering elements. </a:t>
            </a:r>
          </a:p>
          <a:p>
            <a:pPr marL="690879" lvl="1" indent="-345439" algn="just">
              <a:lnSpc>
                <a:spcPts val="4479"/>
              </a:lnSpc>
              <a:buFont typeface="Arial"/>
              <a:buChar char="•"/>
            </a:pPr>
            <a:r>
              <a:rPr lang="en-US" sz="3199" dirty="0">
                <a:solidFill>
                  <a:srgbClr val="000000"/>
                </a:solidFill>
                <a:latin typeface="Poppins"/>
                <a:ea typeface="Poppins"/>
                <a:cs typeface="Poppins"/>
                <a:sym typeface="Poppins"/>
              </a:rPr>
              <a:t>The </a:t>
            </a:r>
            <a:r>
              <a:rPr lang="en-US" sz="3199" b="1" dirty="0">
                <a:solidFill>
                  <a:srgbClr val="FF914D"/>
                </a:solidFill>
                <a:latin typeface="Poppins Bold"/>
                <a:ea typeface="Poppins Bold"/>
                <a:cs typeface="Poppins Bold"/>
                <a:sym typeface="Poppins Bold"/>
              </a:rPr>
              <a:t>"length" </a:t>
            </a:r>
            <a:r>
              <a:rPr lang="en-US" sz="3199" dirty="0">
                <a:solidFill>
                  <a:srgbClr val="000000"/>
                </a:solidFill>
                <a:latin typeface="Poppins"/>
                <a:ea typeface="Poppins"/>
                <a:cs typeface="Poppins"/>
                <a:sym typeface="Poppins"/>
              </a:rPr>
              <a:t>value enables you to set a fixed margin size using units such as</a:t>
            </a:r>
            <a:r>
              <a:rPr lang="en-US" sz="3199" dirty="0">
                <a:solidFill>
                  <a:srgbClr val="FF914D"/>
                </a:solidFill>
                <a:latin typeface="Poppins"/>
                <a:ea typeface="Poppins"/>
                <a:cs typeface="Poppins"/>
                <a:sym typeface="Poppins"/>
              </a:rPr>
              <a:t> </a:t>
            </a:r>
            <a:r>
              <a:rPr lang="en-US" sz="3199" dirty="0">
                <a:solidFill>
                  <a:srgbClr val="634CC4"/>
                </a:solidFill>
                <a:latin typeface="Poppins"/>
                <a:ea typeface="Poppins"/>
                <a:cs typeface="Poppins"/>
                <a:sym typeface="Poppins"/>
              </a:rPr>
              <a:t>pixels (</a:t>
            </a:r>
            <a:r>
              <a:rPr lang="en-US" sz="3199" dirty="0" err="1">
                <a:solidFill>
                  <a:srgbClr val="634CC4"/>
                </a:solidFill>
                <a:latin typeface="Poppins"/>
                <a:ea typeface="Poppins"/>
                <a:cs typeface="Poppins"/>
                <a:sym typeface="Poppins"/>
              </a:rPr>
              <a:t>px</a:t>
            </a:r>
            <a:r>
              <a:rPr lang="en-US" sz="3199" dirty="0">
                <a:solidFill>
                  <a:srgbClr val="634CC4"/>
                </a:solidFill>
                <a:latin typeface="Poppins"/>
                <a:ea typeface="Poppins"/>
                <a:cs typeface="Poppins"/>
                <a:sym typeface="Poppins"/>
              </a:rPr>
              <a:t>), points (pt),</a:t>
            </a:r>
            <a:r>
              <a:rPr lang="en-US" sz="3199" dirty="0">
                <a:solidFill>
                  <a:srgbClr val="000000"/>
                </a:solidFill>
                <a:latin typeface="Poppins"/>
                <a:ea typeface="Poppins"/>
                <a:cs typeface="Poppins"/>
                <a:sym typeface="Poppins"/>
              </a:rPr>
              <a:t> or</a:t>
            </a:r>
            <a:r>
              <a:rPr lang="en-US" sz="3199" dirty="0">
                <a:solidFill>
                  <a:srgbClr val="634CC4"/>
                </a:solidFill>
                <a:latin typeface="Poppins"/>
                <a:ea typeface="Poppins"/>
                <a:cs typeface="Poppins"/>
                <a:sym typeface="Poppins"/>
              </a:rPr>
              <a:t> centimeters (cm). </a:t>
            </a:r>
          </a:p>
        </p:txBody>
      </p:sp>
      <p:sp>
        <p:nvSpPr>
          <p:cNvPr id="5" name="Freeform 5"/>
          <p:cNvSpPr/>
          <p:nvPr/>
        </p:nvSpPr>
        <p:spPr>
          <a:xfrm rot="5400000">
            <a:off x="-5438253" y="3004231"/>
            <a:ext cx="10478805" cy="4086734"/>
          </a:xfrm>
          <a:custGeom>
            <a:avLst/>
            <a:gdLst/>
            <a:ahLst/>
            <a:cxnLst/>
            <a:rect l="l" t="t" r="r" b="b"/>
            <a:pathLst>
              <a:path w="10478805" h="4086734">
                <a:moveTo>
                  <a:pt x="0" y="0"/>
                </a:moveTo>
                <a:lnTo>
                  <a:pt x="10478805" y="0"/>
                </a:lnTo>
                <a:lnTo>
                  <a:pt x="10478805" y="4086734"/>
                </a:lnTo>
                <a:lnTo>
                  <a:pt x="0" y="40867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a:off x="1028700" y="9280389"/>
            <a:ext cx="10029088" cy="3086100"/>
            <a:chOff x="0" y="0"/>
            <a:chExt cx="2641406" cy="812800"/>
          </a:xfrm>
        </p:grpSpPr>
        <p:sp>
          <p:nvSpPr>
            <p:cNvPr id="7" name="Freeform 7"/>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8" name="TextBox 8"/>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9" name="Group 9"/>
          <p:cNvGrpSpPr/>
          <p:nvPr/>
        </p:nvGrpSpPr>
        <p:grpSpPr>
          <a:xfrm>
            <a:off x="7230212" y="9280389"/>
            <a:ext cx="10029088" cy="3086100"/>
            <a:chOff x="0" y="0"/>
            <a:chExt cx="2641406" cy="812800"/>
          </a:xfrm>
        </p:grpSpPr>
        <p:sp>
          <p:nvSpPr>
            <p:cNvPr id="10" name="Freeform 10"/>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1" name="TextBox 11"/>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2" name="Group 12"/>
          <p:cNvGrpSpPr/>
          <p:nvPr/>
        </p:nvGrpSpPr>
        <p:grpSpPr>
          <a:xfrm>
            <a:off x="1437469" y="9280389"/>
            <a:ext cx="15413063" cy="3086100"/>
            <a:chOff x="0" y="0"/>
            <a:chExt cx="4059408" cy="812800"/>
          </a:xfrm>
        </p:grpSpPr>
        <p:sp>
          <p:nvSpPr>
            <p:cNvPr id="13" name="Freeform 13"/>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14" name="TextBox 14"/>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grpSp>
        <p:nvGrpSpPr>
          <p:cNvPr id="15" name="Group 15"/>
          <p:cNvGrpSpPr/>
          <p:nvPr/>
        </p:nvGrpSpPr>
        <p:grpSpPr>
          <a:xfrm>
            <a:off x="1028700" y="-2003052"/>
            <a:ext cx="10029088" cy="3086100"/>
            <a:chOff x="0" y="0"/>
            <a:chExt cx="2641406" cy="812800"/>
          </a:xfrm>
        </p:grpSpPr>
        <p:sp>
          <p:nvSpPr>
            <p:cNvPr id="16" name="Freeform 16"/>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17" name="TextBox 17"/>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8" name="Group 18"/>
          <p:cNvGrpSpPr/>
          <p:nvPr/>
        </p:nvGrpSpPr>
        <p:grpSpPr>
          <a:xfrm>
            <a:off x="7230212" y="-2003052"/>
            <a:ext cx="10029088" cy="3086100"/>
            <a:chOff x="0" y="0"/>
            <a:chExt cx="2641406" cy="812800"/>
          </a:xfrm>
        </p:grpSpPr>
        <p:sp>
          <p:nvSpPr>
            <p:cNvPr id="19" name="Freeform 19"/>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20" name="TextBox 20"/>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21" name="Group 21"/>
          <p:cNvGrpSpPr/>
          <p:nvPr/>
        </p:nvGrpSpPr>
        <p:grpSpPr>
          <a:xfrm>
            <a:off x="1437469" y="-2003052"/>
            <a:ext cx="15413063" cy="3086100"/>
            <a:chOff x="0" y="0"/>
            <a:chExt cx="4059408" cy="812800"/>
          </a:xfrm>
        </p:grpSpPr>
        <p:sp>
          <p:nvSpPr>
            <p:cNvPr id="22" name="Freeform 22"/>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23" name="TextBox 23"/>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sp>
        <p:nvSpPr>
          <p:cNvPr id="24" name="TextBox 24"/>
          <p:cNvSpPr txBox="1"/>
          <p:nvPr/>
        </p:nvSpPr>
        <p:spPr>
          <a:xfrm>
            <a:off x="1844517" y="1636895"/>
            <a:ext cx="12515477" cy="905510"/>
          </a:xfrm>
          <a:prstGeom prst="rect">
            <a:avLst/>
          </a:prstGeom>
        </p:spPr>
        <p:txBody>
          <a:bodyPr lIns="0" tIns="0" rIns="0" bIns="0" rtlCol="0" anchor="t">
            <a:spAutoFit/>
          </a:bodyPr>
          <a:lstStyle/>
          <a:p>
            <a:pPr algn="l">
              <a:lnSpc>
                <a:spcPts val="6399"/>
              </a:lnSpc>
            </a:pPr>
            <a:r>
              <a:rPr lang="en-US" sz="6399" b="1">
                <a:solidFill>
                  <a:srgbClr val="1D117F"/>
                </a:solidFill>
                <a:latin typeface="Poppins Bold"/>
                <a:ea typeface="Poppins Bold"/>
                <a:cs typeface="Poppins Bold"/>
                <a:sym typeface="Poppins Bold"/>
              </a:rPr>
              <a:t>CSS Margins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899569" y="4554963"/>
            <a:ext cx="1198195" cy="970538"/>
          </a:xfrm>
          <a:custGeom>
            <a:avLst/>
            <a:gdLst/>
            <a:ahLst/>
            <a:cxnLst/>
            <a:rect l="l" t="t" r="r" b="b"/>
            <a:pathLst>
              <a:path w="1198195" h="970538">
                <a:moveTo>
                  <a:pt x="0" y="0"/>
                </a:moveTo>
                <a:lnTo>
                  <a:pt x="1198194" y="0"/>
                </a:lnTo>
                <a:lnTo>
                  <a:pt x="1198194" y="970538"/>
                </a:lnTo>
                <a:lnTo>
                  <a:pt x="0" y="97053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rot="5400000" flipV="1">
            <a:off x="12965612" y="3004231"/>
            <a:ext cx="10478805" cy="4086734"/>
          </a:xfrm>
          <a:custGeom>
            <a:avLst/>
            <a:gdLst/>
            <a:ahLst/>
            <a:cxnLst/>
            <a:rect l="l" t="t" r="r" b="b"/>
            <a:pathLst>
              <a:path w="10478805" h="4086734">
                <a:moveTo>
                  <a:pt x="0" y="4086734"/>
                </a:moveTo>
                <a:lnTo>
                  <a:pt x="10478805" y="4086734"/>
                </a:lnTo>
                <a:lnTo>
                  <a:pt x="10478805" y="0"/>
                </a:lnTo>
                <a:lnTo>
                  <a:pt x="0" y="0"/>
                </a:lnTo>
                <a:lnTo>
                  <a:pt x="0" y="4086734"/>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374200" y="3911837"/>
            <a:ext cx="12727655" cy="2252345"/>
          </a:xfrm>
          <a:prstGeom prst="rect">
            <a:avLst/>
          </a:prstGeom>
        </p:spPr>
        <p:txBody>
          <a:bodyPr lIns="0" tIns="0" rIns="0" bIns="0" rtlCol="0" anchor="t">
            <a:spAutoFit/>
          </a:bodyPr>
          <a:lstStyle/>
          <a:p>
            <a:pPr algn="just">
              <a:lnSpc>
                <a:spcPts val="4480"/>
              </a:lnSpc>
            </a:pPr>
            <a:r>
              <a:rPr lang="en-US" sz="3200" b="1">
                <a:solidFill>
                  <a:srgbClr val="FF914D"/>
                </a:solidFill>
                <a:latin typeface="Poppins Bold"/>
                <a:ea typeface="Poppins Bold"/>
                <a:cs typeface="Poppins Bold"/>
                <a:sym typeface="Poppins Bold"/>
              </a:rPr>
              <a:t>Cascading Style Sheets,</a:t>
            </a:r>
            <a:r>
              <a:rPr lang="en-US" sz="3200">
                <a:solidFill>
                  <a:srgbClr val="000000"/>
                </a:solidFill>
                <a:latin typeface="Poppins"/>
                <a:ea typeface="Poppins"/>
                <a:cs typeface="Poppins"/>
                <a:sym typeface="Poppins"/>
              </a:rPr>
              <a:t> or </a:t>
            </a:r>
            <a:r>
              <a:rPr lang="en-US" sz="3200" b="1">
                <a:solidFill>
                  <a:srgbClr val="FF914D"/>
                </a:solidFill>
                <a:latin typeface="Poppins Bold"/>
                <a:ea typeface="Poppins Bold"/>
                <a:cs typeface="Poppins Bold"/>
                <a:sym typeface="Poppins Bold"/>
              </a:rPr>
              <a:t>CSS,</a:t>
            </a:r>
            <a:r>
              <a:rPr lang="en-US" sz="3200">
                <a:solidFill>
                  <a:srgbClr val="000000"/>
                </a:solidFill>
                <a:latin typeface="Poppins"/>
                <a:ea typeface="Poppins"/>
                <a:cs typeface="Poppins"/>
                <a:sym typeface="Poppins"/>
              </a:rPr>
              <a:t> is a scripting language used to characterize the layout of an HTML document. CSS lets web developers determine how HTML components are to be viewed on various platforms and screen sizes.</a:t>
            </a:r>
          </a:p>
        </p:txBody>
      </p:sp>
      <p:sp>
        <p:nvSpPr>
          <p:cNvPr id="5" name="Freeform 5"/>
          <p:cNvSpPr/>
          <p:nvPr/>
        </p:nvSpPr>
        <p:spPr>
          <a:xfrm rot="5400000">
            <a:off x="-5438253" y="3004231"/>
            <a:ext cx="10478805" cy="4086734"/>
          </a:xfrm>
          <a:custGeom>
            <a:avLst/>
            <a:gdLst/>
            <a:ahLst/>
            <a:cxnLst/>
            <a:rect l="l" t="t" r="r" b="b"/>
            <a:pathLst>
              <a:path w="10478805" h="4086734">
                <a:moveTo>
                  <a:pt x="0" y="0"/>
                </a:moveTo>
                <a:lnTo>
                  <a:pt x="10478805" y="0"/>
                </a:lnTo>
                <a:lnTo>
                  <a:pt x="10478805" y="4086734"/>
                </a:lnTo>
                <a:lnTo>
                  <a:pt x="0" y="40867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1028700" y="9280389"/>
            <a:ext cx="10029088" cy="3086100"/>
            <a:chOff x="0" y="0"/>
            <a:chExt cx="2641406" cy="812800"/>
          </a:xfrm>
        </p:grpSpPr>
        <p:sp>
          <p:nvSpPr>
            <p:cNvPr id="7" name="Freeform 7"/>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8" name="TextBox 8"/>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9" name="Group 9"/>
          <p:cNvGrpSpPr/>
          <p:nvPr/>
        </p:nvGrpSpPr>
        <p:grpSpPr>
          <a:xfrm>
            <a:off x="7230212" y="9280389"/>
            <a:ext cx="10029088" cy="3086100"/>
            <a:chOff x="0" y="0"/>
            <a:chExt cx="2641406" cy="812800"/>
          </a:xfrm>
        </p:grpSpPr>
        <p:sp>
          <p:nvSpPr>
            <p:cNvPr id="10" name="Freeform 10"/>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1" name="TextBox 11"/>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2" name="Group 12"/>
          <p:cNvGrpSpPr/>
          <p:nvPr/>
        </p:nvGrpSpPr>
        <p:grpSpPr>
          <a:xfrm>
            <a:off x="1437469" y="9280389"/>
            <a:ext cx="15413063" cy="3086100"/>
            <a:chOff x="0" y="0"/>
            <a:chExt cx="4059408" cy="812800"/>
          </a:xfrm>
        </p:grpSpPr>
        <p:sp>
          <p:nvSpPr>
            <p:cNvPr id="13" name="Freeform 13"/>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14" name="TextBox 14"/>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grpSp>
        <p:nvGrpSpPr>
          <p:cNvPr id="15" name="Group 15"/>
          <p:cNvGrpSpPr/>
          <p:nvPr/>
        </p:nvGrpSpPr>
        <p:grpSpPr>
          <a:xfrm>
            <a:off x="1028700" y="-2003052"/>
            <a:ext cx="10029088" cy="3086100"/>
            <a:chOff x="0" y="0"/>
            <a:chExt cx="2641406" cy="812800"/>
          </a:xfrm>
        </p:grpSpPr>
        <p:sp>
          <p:nvSpPr>
            <p:cNvPr id="16" name="Freeform 16"/>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17" name="TextBox 17"/>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8" name="Group 18"/>
          <p:cNvGrpSpPr/>
          <p:nvPr/>
        </p:nvGrpSpPr>
        <p:grpSpPr>
          <a:xfrm>
            <a:off x="7230212" y="-2003052"/>
            <a:ext cx="10029088" cy="3086100"/>
            <a:chOff x="0" y="0"/>
            <a:chExt cx="2641406" cy="812800"/>
          </a:xfrm>
        </p:grpSpPr>
        <p:sp>
          <p:nvSpPr>
            <p:cNvPr id="19" name="Freeform 19"/>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20" name="TextBox 20"/>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21" name="Group 21"/>
          <p:cNvGrpSpPr/>
          <p:nvPr/>
        </p:nvGrpSpPr>
        <p:grpSpPr>
          <a:xfrm>
            <a:off x="1437469" y="-2003052"/>
            <a:ext cx="15413063" cy="3086100"/>
            <a:chOff x="0" y="0"/>
            <a:chExt cx="4059408" cy="812800"/>
          </a:xfrm>
        </p:grpSpPr>
        <p:sp>
          <p:nvSpPr>
            <p:cNvPr id="22" name="Freeform 22"/>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23" name="TextBox 23"/>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sp>
        <p:nvSpPr>
          <p:cNvPr id="24" name="Freeform 24"/>
          <p:cNvSpPr/>
          <p:nvPr/>
        </p:nvSpPr>
        <p:spPr>
          <a:xfrm>
            <a:off x="14827769" y="-30230"/>
            <a:ext cx="3460231" cy="3460231"/>
          </a:xfrm>
          <a:custGeom>
            <a:avLst/>
            <a:gdLst/>
            <a:ahLst/>
            <a:cxnLst/>
            <a:rect l="l" t="t" r="r" b="b"/>
            <a:pathLst>
              <a:path w="3460231" h="3460231">
                <a:moveTo>
                  <a:pt x="0" y="0"/>
                </a:moveTo>
                <a:lnTo>
                  <a:pt x="3460231" y="0"/>
                </a:lnTo>
                <a:lnTo>
                  <a:pt x="3460231" y="3460231"/>
                </a:lnTo>
                <a:lnTo>
                  <a:pt x="0" y="3460231"/>
                </a:lnTo>
                <a:lnTo>
                  <a:pt x="0" y="0"/>
                </a:lnTo>
                <a:close/>
              </a:path>
            </a:pathLst>
          </a:custGeom>
          <a:blipFill>
            <a:blip r:embed="rId6">
              <a:alphaModFix amt="93000"/>
            </a:blip>
            <a:stretch>
              <a:fillRect/>
            </a:stretch>
          </a:blipFill>
        </p:spPr>
      </p:sp>
      <p:sp>
        <p:nvSpPr>
          <p:cNvPr id="25" name="TextBox 25"/>
          <p:cNvSpPr txBox="1"/>
          <p:nvPr/>
        </p:nvSpPr>
        <p:spPr>
          <a:xfrm>
            <a:off x="1844517" y="1617845"/>
            <a:ext cx="13913710" cy="866775"/>
          </a:xfrm>
          <a:prstGeom prst="rect">
            <a:avLst/>
          </a:prstGeom>
        </p:spPr>
        <p:txBody>
          <a:bodyPr lIns="0" tIns="0" rIns="0" bIns="0" rtlCol="0" anchor="t">
            <a:spAutoFit/>
          </a:bodyPr>
          <a:lstStyle/>
          <a:p>
            <a:pPr algn="l">
              <a:lnSpc>
                <a:spcPts val="6000"/>
              </a:lnSpc>
            </a:pPr>
            <a:r>
              <a:rPr lang="en-US" sz="6000" b="1">
                <a:solidFill>
                  <a:srgbClr val="1D117F"/>
                </a:solidFill>
                <a:latin typeface="Poppins Bold"/>
                <a:ea typeface="Poppins Bold"/>
                <a:cs typeface="Poppins Bold"/>
                <a:sym typeface="Poppins Bold"/>
              </a:rPr>
              <a:t>What is a Cascading Style Sheet?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899569" y="4554963"/>
            <a:ext cx="1198195" cy="970538"/>
          </a:xfrm>
          <a:custGeom>
            <a:avLst/>
            <a:gdLst/>
            <a:ahLst/>
            <a:cxnLst/>
            <a:rect l="l" t="t" r="r" b="b"/>
            <a:pathLst>
              <a:path w="1198195" h="970538">
                <a:moveTo>
                  <a:pt x="0" y="0"/>
                </a:moveTo>
                <a:lnTo>
                  <a:pt x="1198194" y="0"/>
                </a:lnTo>
                <a:lnTo>
                  <a:pt x="1198194" y="970538"/>
                </a:lnTo>
                <a:lnTo>
                  <a:pt x="0" y="97053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p:cNvSpPr/>
          <p:nvPr/>
        </p:nvSpPr>
        <p:spPr>
          <a:xfrm rot="5400000" flipV="1">
            <a:off x="12965612" y="3004231"/>
            <a:ext cx="10478805" cy="4086734"/>
          </a:xfrm>
          <a:custGeom>
            <a:avLst/>
            <a:gdLst/>
            <a:ahLst/>
            <a:cxnLst/>
            <a:rect l="l" t="t" r="r" b="b"/>
            <a:pathLst>
              <a:path w="10478805" h="4086734">
                <a:moveTo>
                  <a:pt x="0" y="4086734"/>
                </a:moveTo>
                <a:lnTo>
                  <a:pt x="10478805" y="4086734"/>
                </a:lnTo>
                <a:lnTo>
                  <a:pt x="10478805" y="0"/>
                </a:lnTo>
                <a:lnTo>
                  <a:pt x="0" y="0"/>
                </a:lnTo>
                <a:lnTo>
                  <a:pt x="0" y="4086734"/>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p:cNvSpPr txBox="1"/>
          <p:nvPr/>
        </p:nvSpPr>
        <p:spPr>
          <a:xfrm>
            <a:off x="2407491" y="3344276"/>
            <a:ext cx="12727655" cy="3376295"/>
          </a:xfrm>
          <a:prstGeom prst="rect">
            <a:avLst/>
          </a:prstGeom>
        </p:spPr>
        <p:txBody>
          <a:bodyPr lIns="0" tIns="0" rIns="0" bIns="0" rtlCol="0" anchor="t">
            <a:spAutoFit/>
          </a:bodyPr>
          <a:lstStyle/>
          <a:p>
            <a:pPr marL="690879" lvl="1" indent="-345439" algn="just">
              <a:lnSpc>
                <a:spcPts val="4479"/>
              </a:lnSpc>
              <a:buFont typeface="Arial"/>
              <a:buChar char="•"/>
            </a:pPr>
            <a:r>
              <a:rPr lang="en-US" sz="3199">
                <a:solidFill>
                  <a:srgbClr val="000000"/>
                </a:solidFill>
                <a:latin typeface="Poppins"/>
                <a:ea typeface="Poppins"/>
                <a:cs typeface="Poppins"/>
                <a:sym typeface="Poppins"/>
              </a:rPr>
              <a:t>Additionally, margins can be defined as a</a:t>
            </a:r>
            <a:r>
              <a:rPr lang="en-US" sz="3199" b="1">
                <a:solidFill>
                  <a:srgbClr val="FF914D"/>
                </a:solidFill>
                <a:latin typeface="Poppins Bold"/>
                <a:ea typeface="Poppins Bold"/>
                <a:cs typeface="Poppins Bold"/>
                <a:sym typeface="Poppins Bold"/>
              </a:rPr>
              <a:t> percentage (%)</a:t>
            </a:r>
            <a:r>
              <a:rPr lang="en-US" sz="3199">
                <a:solidFill>
                  <a:srgbClr val="000000"/>
                </a:solidFill>
                <a:latin typeface="Poppins"/>
                <a:ea typeface="Poppins"/>
                <a:cs typeface="Poppins"/>
                <a:sym typeface="Poppins"/>
              </a:rPr>
              <a:t> of the width of the containing element, providing responsive design capabilities. </a:t>
            </a:r>
          </a:p>
          <a:p>
            <a:pPr marL="690879" lvl="1" indent="-345439" algn="just">
              <a:lnSpc>
                <a:spcPts val="4479"/>
              </a:lnSpc>
              <a:buFont typeface="Arial"/>
              <a:buChar char="•"/>
            </a:pPr>
            <a:r>
              <a:rPr lang="en-US" sz="3199">
                <a:solidFill>
                  <a:srgbClr val="000000"/>
                </a:solidFill>
                <a:latin typeface="Poppins"/>
                <a:ea typeface="Poppins"/>
                <a:cs typeface="Poppins"/>
                <a:sym typeface="Poppins"/>
              </a:rPr>
              <a:t>The</a:t>
            </a:r>
            <a:r>
              <a:rPr lang="en-US" sz="3199" b="1">
                <a:solidFill>
                  <a:srgbClr val="FF914D"/>
                </a:solidFill>
                <a:latin typeface="Poppins Bold"/>
                <a:ea typeface="Poppins Bold"/>
                <a:cs typeface="Poppins Bold"/>
                <a:sym typeface="Poppins Bold"/>
              </a:rPr>
              <a:t> "inherit" </a:t>
            </a:r>
            <a:r>
              <a:rPr lang="en-US" sz="3199">
                <a:solidFill>
                  <a:srgbClr val="000000"/>
                </a:solidFill>
                <a:latin typeface="Poppins"/>
                <a:ea typeface="Poppins"/>
                <a:cs typeface="Poppins"/>
                <a:sym typeface="Poppins"/>
              </a:rPr>
              <a:t>value ensures that the margin is inherited from the </a:t>
            </a:r>
            <a:r>
              <a:rPr lang="en-US" sz="3199" b="1">
                <a:solidFill>
                  <a:srgbClr val="000000"/>
                </a:solidFill>
                <a:latin typeface="Poppins Bold"/>
                <a:ea typeface="Poppins Bold"/>
                <a:cs typeface="Poppins Bold"/>
                <a:sym typeface="Poppins Bold"/>
              </a:rPr>
              <a:t>parent element</a:t>
            </a:r>
            <a:r>
              <a:rPr lang="en-US" sz="3199">
                <a:solidFill>
                  <a:srgbClr val="000000"/>
                </a:solidFill>
                <a:latin typeface="Poppins"/>
                <a:ea typeface="Poppins"/>
                <a:cs typeface="Poppins"/>
                <a:sym typeface="Poppins"/>
              </a:rPr>
              <a:t>, maintaining consistency among nested elements. </a:t>
            </a:r>
          </a:p>
        </p:txBody>
      </p:sp>
      <p:sp>
        <p:nvSpPr>
          <p:cNvPr id="5" name="Freeform 5"/>
          <p:cNvSpPr/>
          <p:nvPr/>
        </p:nvSpPr>
        <p:spPr>
          <a:xfrm rot="5400000">
            <a:off x="-5438253" y="3004231"/>
            <a:ext cx="10478805" cy="4086734"/>
          </a:xfrm>
          <a:custGeom>
            <a:avLst/>
            <a:gdLst/>
            <a:ahLst/>
            <a:cxnLst/>
            <a:rect l="l" t="t" r="r" b="b"/>
            <a:pathLst>
              <a:path w="10478805" h="4086734">
                <a:moveTo>
                  <a:pt x="0" y="0"/>
                </a:moveTo>
                <a:lnTo>
                  <a:pt x="10478805" y="0"/>
                </a:lnTo>
                <a:lnTo>
                  <a:pt x="10478805" y="4086734"/>
                </a:lnTo>
                <a:lnTo>
                  <a:pt x="0" y="40867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a:off x="1028700" y="9280389"/>
            <a:ext cx="10029088" cy="3086100"/>
            <a:chOff x="0" y="0"/>
            <a:chExt cx="2641406" cy="812800"/>
          </a:xfrm>
        </p:grpSpPr>
        <p:sp>
          <p:nvSpPr>
            <p:cNvPr id="7" name="Freeform 7"/>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8" name="TextBox 8"/>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9" name="Group 9"/>
          <p:cNvGrpSpPr/>
          <p:nvPr/>
        </p:nvGrpSpPr>
        <p:grpSpPr>
          <a:xfrm>
            <a:off x="7230212" y="9280389"/>
            <a:ext cx="10029088" cy="3086100"/>
            <a:chOff x="0" y="0"/>
            <a:chExt cx="2641406" cy="812800"/>
          </a:xfrm>
        </p:grpSpPr>
        <p:sp>
          <p:nvSpPr>
            <p:cNvPr id="10" name="Freeform 10"/>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1" name="TextBox 11"/>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2" name="Group 12"/>
          <p:cNvGrpSpPr/>
          <p:nvPr/>
        </p:nvGrpSpPr>
        <p:grpSpPr>
          <a:xfrm>
            <a:off x="1437469" y="9280389"/>
            <a:ext cx="15413063" cy="3086100"/>
            <a:chOff x="0" y="0"/>
            <a:chExt cx="4059408" cy="812800"/>
          </a:xfrm>
        </p:grpSpPr>
        <p:sp>
          <p:nvSpPr>
            <p:cNvPr id="13" name="Freeform 13"/>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14" name="TextBox 14"/>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grpSp>
        <p:nvGrpSpPr>
          <p:cNvPr id="15" name="Group 15"/>
          <p:cNvGrpSpPr/>
          <p:nvPr/>
        </p:nvGrpSpPr>
        <p:grpSpPr>
          <a:xfrm>
            <a:off x="1028700" y="-2003052"/>
            <a:ext cx="10029088" cy="3086100"/>
            <a:chOff x="0" y="0"/>
            <a:chExt cx="2641406" cy="812800"/>
          </a:xfrm>
        </p:grpSpPr>
        <p:sp>
          <p:nvSpPr>
            <p:cNvPr id="16" name="Freeform 16"/>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17" name="TextBox 17"/>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8" name="Group 18"/>
          <p:cNvGrpSpPr/>
          <p:nvPr/>
        </p:nvGrpSpPr>
        <p:grpSpPr>
          <a:xfrm>
            <a:off x="7230212" y="-2003052"/>
            <a:ext cx="10029088" cy="3086100"/>
            <a:chOff x="0" y="0"/>
            <a:chExt cx="2641406" cy="812800"/>
          </a:xfrm>
        </p:grpSpPr>
        <p:sp>
          <p:nvSpPr>
            <p:cNvPr id="19" name="Freeform 19"/>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20" name="TextBox 20"/>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21" name="Group 21"/>
          <p:cNvGrpSpPr/>
          <p:nvPr/>
        </p:nvGrpSpPr>
        <p:grpSpPr>
          <a:xfrm>
            <a:off x="1437469" y="-2003052"/>
            <a:ext cx="15413063" cy="3086100"/>
            <a:chOff x="0" y="0"/>
            <a:chExt cx="4059408" cy="812800"/>
          </a:xfrm>
        </p:grpSpPr>
        <p:sp>
          <p:nvSpPr>
            <p:cNvPr id="22" name="Freeform 22"/>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23" name="TextBox 23"/>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sp>
        <p:nvSpPr>
          <p:cNvPr id="24" name="TextBox 24"/>
          <p:cNvSpPr txBox="1"/>
          <p:nvPr/>
        </p:nvSpPr>
        <p:spPr>
          <a:xfrm>
            <a:off x="1844517" y="1636895"/>
            <a:ext cx="12515477" cy="905510"/>
          </a:xfrm>
          <a:prstGeom prst="rect">
            <a:avLst/>
          </a:prstGeom>
        </p:spPr>
        <p:txBody>
          <a:bodyPr lIns="0" tIns="0" rIns="0" bIns="0" rtlCol="0" anchor="t">
            <a:spAutoFit/>
          </a:bodyPr>
          <a:lstStyle/>
          <a:p>
            <a:pPr algn="l">
              <a:lnSpc>
                <a:spcPts val="6399"/>
              </a:lnSpc>
            </a:pPr>
            <a:r>
              <a:rPr lang="en-US" sz="6399" b="1" dirty="0">
                <a:solidFill>
                  <a:srgbClr val="1D117F"/>
                </a:solidFill>
                <a:latin typeface="Poppins Bold"/>
                <a:ea typeface="Poppins Bold"/>
                <a:cs typeface="Poppins Bold"/>
                <a:sym typeface="Poppins Bold"/>
              </a:rPr>
              <a:t>CSS Margins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899569" y="4554963"/>
            <a:ext cx="1198195" cy="970538"/>
          </a:xfrm>
          <a:custGeom>
            <a:avLst/>
            <a:gdLst/>
            <a:ahLst/>
            <a:cxnLst/>
            <a:rect l="l" t="t" r="r" b="b"/>
            <a:pathLst>
              <a:path w="1198195" h="970538">
                <a:moveTo>
                  <a:pt x="0" y="0"/>
                </a:moveTo>
                <a:lnTo>
                  <a:pt x="1198194" y="0"/>
                </a:lnTo>
                <a:lnTo>
                  <a:pt x="1198194" y="970538"/>
                </a:lnTo>
                <a:lnTo>
                  <a:pt x="0" y="97053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p:cNvSpPr/>
          <p:nvPr/>
        </p:nvSpPr>
        <p:spPr>
          <a:xfrm rot="5400000" flipV="1">
            <a:off x="12965612" y="3004231"/>
            <a:ext cx="10478805" cy="4086734"/>
          </a:xfrm>
          <a:custGeom>
            <a:avLst/>
            <a:gdLst/>
            <a:ahLst/>
            <a:cxnLst/>
            <a:rect l="l" t="t" r="r" b="b"/>
            <a:pathLst>
              <a:path w="10478805" h="4086734">
                <a:moveTo>
                  <a:pt x="0" y="4086734"/>
                </a:moveTo>
                <a:lnTo>
                  <a:pt x="10478805" y="4086734"/>
                </a:lnTo>
                <a:lnTo>
                  <a:pt x="10478805" y="0"/>
                </a:lnTo>
                <a:lnTo>
                  <a:pt x="0" y="0"/>
                </a:lnTo>
                <a:lnTo>
                  <a:pt x="0" y="4086734"/>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p:cNvSpPr txBox="1"/>
          <p:nvPr/>
        </p:nvSpPr>
        <p:spPr>
          <a:xfrm>
            <a:off x="2407491" y="3344276"/>
            <a:ext cx="12727655" cy="1690370"/>
          </a:xfrm>
          <a:prstGeom prst="rect">
            <a:avLst/>
          </a:prstGeom>
        </p:spPr>
        <p:txBody>
          <a:bodyPr lIns="0" tIns="0" rIns="0" bIns="0" rtlCol="0" anchor="t">
            <a:spAutoFit/>
          </a:bodyPr>
          <a:lstStyle/>
          <a:p>
            <a:pPr marL="690879" lvl="1" indent="-345439" algn="just">
              <a:lnSpc>
                <a:spcPts val="4479"/>
              </a:lnSpc>
              <a:buFont typeface="Arial"/>
              <a:buChar char="•"/>
            </a:pPr>
            <a:r>
              <a:rPr lang="en-US" sz="3199" b="1" dirty="0">
                <a:solidFill>
                  <a:srgbClr val="FF914D"/>
                </a:solidFill>
                <a:latin typeface="Poppins Bold"/>
                <a:ea typeface="Poppins Bold"/>
                <a:cs typeface="Poppins Bold"/>
                <a:sym typeface="Poppins Bold"/>
              </a:rPr>
              <a:t>CSS padding</a:t>
            </a:r>
            <a:r>
              <a:rPr lang="en-US" sz="3199" dirty="0">
                <a:solidFill>
                  <a:srgbClr val="000000"/>
                </a:solidFill>
                <a:latin typeface="Poppins"/>
                <a:ea typeface="Poppins"/>
                <a:cs typeface="Poppins"/>
                <a:sym typeface="Poppins"/>
              </a:rPr>
              <a:t> is a fundamental aspect of web design that allows developers to </a:t>
            </a:r>
            <a:r>
              <a:rPr lang="en-US" sz="3199" b="1" dirty="0">
                <a:solidFill>
                  <a:srgbClr val="000000"/>
                </a:solidFill>
                <a:latin typeface="Poppins Bold"/>
                <a:ea typeface="Poppins Bold"/>
                <a:cs typeface="Poppins Bold"/>
                <a:sym typeface="Poppins Bold"/>
              </a:rPr>
              <a:t>create space</a:t>
            </a:r>
            <a:r>
              <a:rPr lang="en-US" sz="3199" dirty="0">
                <a:solidFill>
                  <a:srgbClr val="000000"/>
                </a:solidFill>
                <a:latin typeface="Poppins"/>
                <a:ea typeface="Poppins"/>
                <a:cs typeface="Poppins"/>
                <a:sym typeface="Poppins"/>
              </a:rPr>
              <a:t> around an element's content, inside its borders.</a:t>
            </a:r>
          </a:p>
        </p:txBody>
      </p:sp>
      <p:sp>
        <p:nvSpPr>
          <p:cNvPr id="5" name="Freeform 5"/>
          <p:cNvSpPr/>
          <p:nvPr/>
        </p:nvSpPr>
        <p:spPr>
          <a:xfrm rot="5400000">
            <a:off x="-5438253" y="3004231"/>
            <a:ext cx="10478805" cy="4086734"/>
          </a:xfrm>
          <a:custGeom>
            <a:avLst/>
            <a:gdLst/>
            <a:ahLst/>
            <a:cxnLst/>
            <a:rect l="l" t="t" r="r" b="b"/>
            <a:pathLst>
              <a:path w="10478805" h="4086734">
                <a:moveTo>
                  <a:pt x="0" y="0"/>
                </a:moveTo>
                <a:lnTo>
                  <a:pt x="10478805" y="0"/>
                </a:lnTo>
                <a:lnTo>
                  <a:pt x="10478805" y="4086734"/>
                </a:lnTo>
                <a:lnTo>
                  <a:pt x="0" y="40867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a:off x="1028700" y="9280389"/>
            <a:ext cx="10029088" cy="3086100"/>
            <a:chOff x="0" y="0"/>
            <a:chExt cx="2641406" cy="812800"/>
          </a:xfrm>
        </p:grpSpPr>
        <p:sp>
          <p:nvSpPr>
            <p:cNvPr id="7" name="Freeform 7"/>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8" name="TextBox 8"/>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9" name="Group 9"/>
          <p:cNvGrpSpPr/>
          <p:nvPr/>
        </p:nvGrpSpPr>
        <p:grpSpPr>
          <a:xfrm>
            <a:off x="7230212" y="9280389"/>
            <a:ext cx="10029088" cy="3086100"/>
            <a:chOff x="0" y="0"/>
            <a:chExt cx="2641406" cy="812800"/>
          </a:xfrm>
        </p:grpSpPr>
        <p:sp>
          <p:nvSpPr>
            <p:cNvPr id="10" name="Freeform 10"/>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1" name="TextBox 11"/>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2" name="Group 12"/>
          <p:cNvGrpSpPr/>
          <p:nvPr/>
        </p:nvGrpSpPr>
        <p:grpSpPr>
          <a:xfrm>
            <a:off x="1437469" y="9280389"/>
            <a:ext cx="15413063" cy="3086100"/>
            <a:chOff x="0" y="0"/>
            <a:chExt cx="4059408" cy="812800"/>
          </a:xfrm>
        </p:grpSpPr>
        <p:sp>
          <p:nvSpPr>
            <p:cNvPr id="13" name="Freeform 13"/>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14" name="TextBox 14"/>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grpSp>
        <p:nvGrpSpPr>
          <p:cNvPr id="15" name="Group 15"/>
          <p:cNvGrpSpPr/>
          <p:nvPr/>
        </p:nvGrpSpPr>
        <p:grpSpPr>
          <a:xfrm>
            <a:off x="1028700" y="-2003052"/>
            <a:ext cx="10029088" cy="3086100"/>
            <a:chOff x="0" y="0"/>
            <a:chExt cx="2641406" cy="812800"/>
          </a:xfrm>
        </p:grpSpPr>
        <p:sp>
          <p:nvSpPr>
            <p:cNvPr id="16" name="Freeform 16"/>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17" name="TextBox 17"/>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8" name="Group 18"/>
          <p:cNvGrpSpPr/>
          <p:nvPr/>
        </p:nvGrpSpPr>
        <p:grpSpPr>
          <a:xfrm>
            <a:off x="7230212" y="-2003052"/>
            <a:ext cx="10029088" cy="3086100"/>
            <a:chOff x="0" y="0"/>
            <a:chExt cx="2641406" cy="812800"/>
          </a:xfrm>
        </p:grpSpPr>
        <p:sp>
          <p:nvSpPr>
            <p:cNvPr id="19" name="Freeform 19"/>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20" name="TextBox 20"/>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21" name="Group 21"/>
          <p:cNvGrpSpPr/>
          <p:nvPr/>
        </p:nvGrpSpPr>
        <p:grpSpPr>
          <a:xfrm>
            <a:off x="1437469" y="-2003052"/>
            <a:ext cx="15413063" cy="3086100"/>
            <a:chOff x="0" y="0"/>
            <a:chExt cx="4059408" cy="812800"/>
          </a:xfrm>
        </p:grpSpPr>
        <p:sp>
          <p:nvSpPr>
            <p:cNvPr id="22" name="Freeform 22"/>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23" name="TextBox 23"/>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sp>
        <p:nvSpPr>
          <p:cNvPr id="24" name="TextBox 24"/>
          <p:cNvSpPr txBox="1"/>
          <p:nvPr/>
        </p:nvSpPr>
        <p:spPr>
          <a:xfrm>
            <a:off x="1844517" y="1636895"/>
            <a:ext cx="12515477" cy="905510"/>
          </a:xfrm>
          <a:prstGeom prst="rect">
            <a:avLst/>
          </a:prstGeom>
        </p:spPr>
        <p:txBody>
          <a:bodyPr lIns="0" tIns="0" rIns="0" bIns="0" rtlCol="0" anchor="t">
            <a:spAutoFit/>
          </a:bodyPr>
          <a:lstStyle/>
          <a:p>
            <a:pPr algn="l">
              <a:lnSpc>
                <a:spcPts val="6399"/>
              </a:lnSpc>
            </a:pPr>
            <a:r>
              <a:rPr lang="en-US" sz="6399" b="1" dirty="0">
                <a:solidFill>
                  <a:srgbClr val="1D117F"/>
                </a:solidFill>
                <a:latin typeface="Poppins Bold"/>
                <a:ea typeface="Poppins Bold"/>
                <a:cs typeface="Poppins Bold"/>
                <a:sym typeface="Poppins Bold"/>
              </a:rPr>
              <a:t>CSS Padding</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899569" y="4554963"/>
            <a:ext cx="1198195" cy="970538"/>
          </a:xfrm>
          <a:custGeom>
            <a:avLst/>
            <a:gdLst/>
            <a:ahLst/>
            <a:cxnLst/>
            <a:rect l="l" t="t" r="r" b="b"/>
            <a:pathLst>
              <a:path w="1198195" h="970538">
                <a:moveTo>
                  <a:pt x="0" y="0"/>
                </a:moveTo>
                <a:lnTo>
                  <a:pt x="1198194" y="0"/>
                </a:lnTo>
                <a:lnTo>
                  <a:pt x="1198194" y="970538"/>
                </a:lnTo>
                <a:lnTo>
                  <a:pt x="0" y="97053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p:cNvSpPr/>
          <p:nvPr/>
        </p:nvSpPr>
        <p:spPr>
          <a:xfrm rot="5400000" flipV="1">
            <a:off x="12965612" y="3004231"/>
            <a:ext cx="10478805" cy="4086734"/>
          </a:xfrm>
          <a:custGeom>
            <a:avLst/>
            <a:gdLst/>
            <a:ahLst/>
            <a:cxnLst/>
            <a:rect l="l" t="t" r="r" b="b"/>
            <a:pathLst>
              <a:path w="10478805" h="4086734">
                <a:moveTo>
                  <a:pt x="0" y="4086734"/>
                </a:moveTo>
                <a:lnTo>
                  <a:pt x="10478805" y="4086734"/>
                </a:lnTo>
                <a:lnTo>
                  <a:pt x="10478805" y="0"/>
                </a:lnTo>
                <a:lnTo>
                  <a:pt x="0" y="0"/>
                </a:lnTo>
                <a:lnTo>
                  <a:pt x="0" y="4086734"/>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p:cNvSpPr txBox="1"/>
          <p:nvPr/>
        </p:nvSpPr>
        <p:spPr>
          <a:xfrm>
            <a:off x="2639255" y="3453130"/>
            <a:ext cx="12727655" cy="2252345"/>
          </a:xfrm>
          <a:prstGeom prst="rect">
            <a:avLst/>
          </a:prstGeom>
        </p:spPr>
        <p:txBody>
          <a:bodyPr lIns="0" tIns="0" rIns="0" bIns="0" rtlCol="0" anchor="t">
            <a:spAutoFit/>
          </a:bodyPr>
          <a:lstStyle/>
          <a:p>
            <a:pPr marL="690879" lvl="1" indent="-345439" algn="just">
              <a:lnSpc>
                <a:spcPts val="4479"/>
              </a:lnSpc>
              <a:buFont typeface="Arial"/>
              <a:buChar char="•"/>
            </a:pPr>
            <a:r>
              <a:rPr lang="en-US" sz="3199">
                <a:solidFill>
                  <a:srgbClr val="000000"/>
                </a:solidFill>
                <a:latin typeface="Poppins"/>
                <a:ea typeface="Poppins"/>
                <a:cs typeface="Poppins"/>
                <a:sym typeface="Poppins"/>
              </a:rPr>
              <a:t>These properties specifically control the </a:t>
            </a:r>
            <a:r>
              <a:rPr lang="en-US" sz="3199" b="1">
                <a:solidFill>
                  <a:srgbClr val="FF914D"/>
                </a:solidFill>
                <a:latin typeface="Poppins Bold"/>
                <a:ea typeface="Poppins Bold"/>
                <a:cs typeface="Poppins Bold"/>
                <a:sym typeface="Poppins Bold"/>
              </a:rPr>
              <a:t>size of the space</a:t>
            </a:r>
            <a:r>
              <a:rPr lang="en-US" sz="3199">
                <a:solidFill>
                  <a:srgbClr val="000000"/>
                </a:solidFill>
                <a:latin typeface="Poppins"/>
                <a:ea typeface="Poppins"/>
                <a:cs typeface="Poppins"/>
                <a:sym typeface="Poppins"/>
              </a:rPr>
              <a:t> inside an element's padding, border, and margin, allowing developers to dictate </a:t>
            </a:r>
            <a:r>
              <a:rPr lang="en-US" sz="3199" b="1">
                <a:solidFill>
                  <a:srgbClr val="000000"/>
                </a:solidFill>
                <a:latin typeface="Poppins Bold"/>
                <a:ea typeface="Poppins Bold"/>
                <a:cs typeface="Poppins Bold"/>
                <a:sym typeface="Poppins Bold"/>
              </a:rPr>
              <a:t>how much space the content occupies.</a:t>
            </a:r>
          </a:p>
        </p:txBody>
      </p:sp>
      <p:sp>
        <p:nvSpPr>
          <p:cNvPr id="5" name="Freeform 5"/>
          <p:cNvSpPr/>
          <p:nvPr/>
        </p:nvSpPr>
        <p:spPr>
          <a:xfrm rot="5400000">
            <a:off x="-5438253" y="3004231"/>
            <a:ext cx="10478805" cy="4086734"/>
          </a:xfrm>
          <a:custGeom>
            <a:avLst/>
            <a:gdLst/>
            <a:ahLst/>
            <a:cxnLst/>
            <a:rect l="l" t="t" r="r" b="b"/>
            <a:pathLst>
              <a:path w="10478805" h="4086734">
                <a:moveTo>
                  <a:pt x="0" y="0"/>
                </a:moveTo>
                <a:lnTo>
                  <a:pt x="10478805" y="0"/>
                </a:lnTo>
                <a:lnTo>
                  <a:pt x="10478805" y="4086734"/>
                </a:lnTo>
                <a:lnTo>
                  <a:pt x="0" y="40867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a:off x="1028700" y="9280389"/>
            <a:ext cx="10029088" cy="3086100"/>
            <a:chOff x="0" y="0"/>
            <a:chExt cx="2641406" cy="812800"/>
          </a:xfrm>
        </p:grpSpPr>
        <p:sp>
          <p:nvSpPr>
            <p:cNvPr id="7" name="Freeform 7"/>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8" name="TextBox 8"/>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9" name="Group 9"/>
          <p:cNvGrpSpPr/>
          <p:nvPr/>
        </p:nvGrpSpPr>
        <p:grpSpPr>
          <a:xfrm>
            <a:off x="7230212" y="9280389"/>
            <a:ext cx="10029088" cy="3086100"/>
            <a:chOff x="0" y="0"/>
            <a:chExt cx="2641406" cy="812800"/>
          </a:xfrm>
        </p:grpSpPr>
        <p:sp>
          <p:nvSpPr>
            <p:cNvPr id="10" name="Freeform 10"/>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1" name="TextBox 11"/>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2" name="Group 12"/>
          <p:cNvGrpSpPr/>
          <p:nvPr/>
        </p:nvGrpSpPr>
        <p:grpSpPr>
          <a:xfrm>
            <a:off x="1437469" y="9280389"/>
            <a:ext cx="15413063" cy="3086100"/>
            <a:chOff x="0" y="0"/>
            <a:chExt cx="4059408" cy="812800"/>
          </a:xfrm>
        </p:grpSpPr>
        <p:sp>
          <p:nvSpPr>
            <p:cNvPr id="13" name="Freeform 13"/>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14" name="TextBox 14"/>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grpSp>
        <p:nvGrpSpPr>
          <p:cNvPr id="15" name="Group 15"/>
          <p:cNvGrpSpPr/>
          <p:nvPr/>
        </p:nvGrpSpPr>
        <p:grpSpPr>
          <a:xfrm>
            <a:off x="1028700" y="-2003052"/>
            <a:ext cx="10029088" cy="3086100"/>
            <a:chOff x="0" y="0"/>
            <a:chExt cx="2641406" cy="812800"/>
          </a:xfrm>
        </p:grpSpPr>
        <p:sp>
          <p:nvSpPr>
            <p:cNvPr id="16" name="Freeform 16"/>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17" name="TextBox 17"/>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8" name="Group 18"/>
          <p:cNvGrpSpPr/>
          <p:nvPr/>
        </p:nvGrpSpPr>
        <p:grpSpPr>
          <a:xfrm>
            <a:off x="7230212" y="-2003052"/>
            <a:ext cx="10029088" cy="3086100"/>
            <a:chOff x="0" y="0"/>
            <a:chExt cx="2641406" cy="812800"/>
          </a:xfrm>
        </p:grpSpPr>
        <p:sp>
          <p:nvSpPr>
            <p:cNvPr id="19" name="Freeform 19"/>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20" name="TextBox 20"/>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21" name="Group 21"/>
          <p:cNvGrpSpPr/>
          <p:nvPr/>
        </p:nvGrpSpPr>
        <p:grpSpPr>
          <a:xfrm>
            <a:off x="1437469" y="-2003052"/>
            <a:ext cx="15413063" cy="3086100"/>
            <a:chOff x="0" y="0"/>
            <a:chExt cx="4059408" cy="812800"/>
          </a:xfrm>
        </p:grpSpPr>
        <p:sp>
          <p:nvSpPr>
            <p:cNvPr id="22" name="Freeform 22"/>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23" name="TextBox 23"/>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sp>
        <p:nvSpPr>
          <p:cNvPr id="24" name="TextBox 24"/>
          <p:cNvSpPr txBox="1"/>
          <p:nvPr/>
        </p:nvSpPr>
        <p:spPr>
          <a:xfrm>
            <a:off x="1844517" y="1636895"/>
            <a:ext cx="12515477" cy="905510"/>
          </a:xfrm>
          <a:prstGeom prst="rect">
            <a:avLst/>
          </a:prstGeom>
        </p:spPr>
        <p:txBody>
          <a:bodyPr lIns="0" tIns="0" rIns="0" bIns="0" rtlCol="0" anchor="t">
            <a:spAutoFit/>
          </a:bodyPr>
          <a:lstStyle/>
          <a:p>
            <a:pPr algn="l">
              <a:lnSpc>
                <a:spcPts val="6399"/>
              </a:lnSpc>
            </a:pPr>
            <a:r>
              <a:rPr lang="en-US" sz="6399" b="1">
                <a:solidFill>
                  <a:srgbClr val="1D117F"/>
                </a:solidFill>
                <a:latin typeface="Poppins Bold"/>
                <a:ea typeface="Poppins Bold"/>
                <a:cs typeface="Poppins Bold"/>
                <a:sym typeface="Poppins Bold"/>
              </a:rPr>
              <a:t>CSS Height/Width</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899569" y="4554963"/>
            <a:ext cx="1198195" cy="970538"/>
          </a:xfrm>
          <a:custGeom>
            <a:avLst/>
            <a:gdLst/>
            <a:ahLst/>
            <a:cxnLst/>
            <a:rect l="l" t="t" r="r" b="b"/>
            <a:pathLst>
              <a:path w="1198195" h="970538">
                <a:moveTo>
                  <a:pt x="0" y="0"/>
                </a:moveTo>
                <a:lnTo>
                  <a:pt x="1198194" y="0"/>
                </a:lnTo>
                <a:lnTo>
                  <a:pt x="1198194" y="970538"/>
                </a:lnTo>
                <a:lnTo>
                  <a:pt x="0" y="97053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p:cNvSpPr/>
          <p:nvPr/>
        </p:nvSpPr>
        <p:spPr>
          <a:xfrm rot="5400000" flipV="1">
            <a:off x="12965612" y="3004231"/>
            <a:ext cx="10478805" cy="4086734"/>
          </a:xfrm>
          <a:custGeom>
            <a:avLst/>
            <a:gdLst/>
            <a:ahLst/>
            <a:cxnLst/>
            <a:rect l="l" t="t" r="r" b="b"/>
            <a:pathLst>
              <a:path w="10478805" h="4086734">
                <a:moveTo>
                  <a:pt x="0" y="4086734"/>
                </a:moveTo>
                <a:lnTo>
                  <a:pt x="10478805" y="4086734"/>
                </a:lnTo>
                <a:lnTo>
                  <a:pt x="10478805" y="0"/>
                </a:lnTo>
                <a:lnTo>
                  <a:pt x="0" y="0"/>
                </a:lnTo>
                <a:lnTo>
                  <a:pt x="0" y="4086734"/>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p:cNvSpPr txBox="1"/>
          <p:nvPr/>
        </p:nvSpPr>
        <p:spPr>
          <a:xfrm>
            <a:off x="2407491" y="3344276"/>
            <a:ext cx="12727655" cy="6186170"/>
          </a:xfrm>
          <a:prstGeom prst="rect">
            <a:avLst/>
          </a:prstGeom>
        </p:spPr>
        <p:txBody>
          <a:bodyPr lIns="0" tIns="0" rIns="0" bIns="0" rtlCol="0" anchor="t">
            <a:spAutoFit/>
          </a:bodyPr>
          <a:lstStyle/>
          <a:p>
            <a:pPr algn="just">
              <a:lnSpc>
                <a:spcPts val="4479"/>
              </a:lnSpc>
            </a:pPr>
            <a:r>
              <a:rPr lang="en-US" sz="3199">
                <a:solidFill>
                  <a:srgbClr val="000000"/>
                </a:solidFill>
                <a:latin typeface="Poppins"/>
                <a:ea typeface="Poppins"/>
                <a:cs typeface="Poppins"/>
                <a:sym typeface="Poppins"/>
              </a:rPr>
              <a:t> It allows us to </a:t>
            </a:r>
            <a:r>
              <a:rPr lang="en-US" sz="3199" b="1">
                <a:solidFill>
                  <a:srgbClr val="FF914D"/>
                </a:solidFill>
                <a:latin typeface="Poppins Bold"/>
                <a:ea typeface="Poppins Bold"/>
                <a:cs typeface="Poppins Bold"/>
                <a:sym typeface="Poppins Bold"/>
              </a:rPr>
              <a:t>control the layout of elements</a:t>
            </a:r>
            <a:r>
              <a:rPr lang="en-US" sz="3199">
                <a:solidFill>
                  <a:srgbClr val="FF914D"/>
                </a:solidFill>
                <a:latin typeface="Poppins"/>
                <a:ea typeface="Poppins"/>
                <a:cs typeface="Poppins"/>
                <a:sym typeface="Poppins"/>
              </a:rPr>
              <a:t> </a:t>
            </a:r>
            <a:r>
              <a:rPr lang="en-US" sz="3199">
                <a:solidFill>
                  <a:srgbClr val="000000"/>
                </a:solidFill>
                <a:latin typeface="Poppins"/>
                <a:ea typeface="Poppins"/>
                <a:cs typeface="Poppins"/>
                <a:sym typeface="Poppins"/>
              </a:rPr>
              <a:t>and their </a:t>
            </a:r>
            <a:r>
              <a:rPr lang="en-US" sz="3199" b="1">
                <a:solidFill>
                  <a:srgbClr val="FF914D"/>
                </a:solidFill>
                <a:latin typeface="Poppins Bold"/>
                <a:ea typeface="Poppins Bold"/>
                <a:cs typeface="Poppins Bold"/>
                <a:sym typeface="Poppins Bold"/>
              </a:rPr>
              <a:t>interaction</a:t>
            </a:r>
            <a:r>
              <a:rPr lang="en-US" sz="3199">
                <a:solidFill>
                  <a:srgbClr val="FF914D"/>
                </a:solidFill>
                <a:latin typeface="Poppins"/>
                <a:ea typeface="Poppins"/>
                <a:cs typeface="Poppins"/>
                <a:sym typeface="Poppins"/>
              </a:rPr>
              <a:t> </a:t>
            </a:r>
            <a:r>
              <a:rPr lang="en-US" sz="3199">
                <a:solidFill>
                  <a:srgbClr val="000000"/>
                </a:solidFill>
                <a:latin typeface="Poppins"/>
                <a:ea typeface="Poppins"/>
                <a:cs typeface="Poppins"/>
                <a:sym typeface="Poppins"/>
              </a:rPr>
              <a:t>with surrounding content. </a:t>
            </a:r>
          </a:p>
          <a:p>
            <a:pPr algn="just">
              <a:lnSpc>
                <a:spcPts val="4479"/>
              </a:lnSpc>
            </a:pPr>
            <a:r>
              <a:rPr lang="en-US" sz="3199">
                <a:solidFill>
                  <a:srgbClr val="000000"/>
                </a:solidFill>
                <a:latin typeface="Poppins"/>
                <a:ea typeface="Poppins"/>
                <a:cs typeface="Poppins"/>
                <a:sym typeface="Poppins"/>
              </a:rPr>
              <a:t>There are five primary values for the position property:</a:t>
            </a:r>
          </a:p>
          <a:p>
            <a:pPr marL="690879" lvl="1" indent="-345439" algn="just">
              <a:lnSpc>
                <a:spcPts val="4479"/>
              </a:lnSpc>
              <a:buFont typeface="Arial"/>
              <a:buChar char="•"/>
            </a:pPr>
            <a:r>
              <a:rPr lang="en-US" sz="3199">
                <a:solidFill>
                  <a:srgbClr val="000000"/>
                </a:solidFill>
                <a:latin typeface="Poppins"/>
                <a:ea typeface="Poppins"/>
                <a:cs typeface="Poppins"/>
                <a:sym typeface="Poppins"/>
              </a:rPr>
              <a:t>static</a:t>
            </a:r>
          </a:p>
          <a:p>
            <a:pPr marL="690879" lvl="1" indent="-345439" algn="just">
              <a:lnSpc>
                <a:spcPts val="4479"/>
              </a:lnSpc>
              <a:buFont typeface="Arial"/>
              <a:buChar char="•"/>
            </a:pPr>
            <a:r>
              <a:rPr lang="en-US" sz="3199">
                <a:solidFill>
                  <a:srgbClr val="000000"/>
                </a:solidFill>
                <a:latin typeface="Poppins"/>
                <a:ea typeface="Poppins"/>
                <a:cs typeface="Poppins"/>
                <a:sym typeface="Poppins"/>
              </a:rPr>
              <a:t>relative</a:t>
            </a:r>
          </a:p>
          <a:p>
            <a:pPr marL="690879" lvl="1" indent="-345439" algn="just">
              <a:lnSpc>
                <a:spcPts val="4479"/>
              </a:lnSpc>
              <a:buFont typeface="Arial"/>
              <a:buChar char="•"/>
            </a:pPr>
            <a:r>
              <a:rPr lang="en-US" sz="3199">
                <a:solidFill>
                  <a:srgbClr val="000000"/>
                </a:solidFill>
                <a:latin typeface="Poppins"/>
                <a:ea typeface="Poppins"/>
                <a:cs typeface="Poppins"/>
                <a:sym typeface="Poppins"/>
              </a:rPr>
              <a:t>fixed</a:t>
            </a:r>
          </a:p>
          <a:p>
            <a:pPr marL="690879" lvl="1" indent="-345439" algn="just">
              <a:lnSpc>
                <a:spcPts val="4479"/>
              </a:lnSpc>
              <a:buFont typeface="Arial"/>
              <a:buChar char="•"/>
            </a:pPr>
            <a:r>
              <a:rPr lang="en-US" sz="3199">
                <a:solidFill>
                  <a:srgbClr val="000000"/>
                </a:solidFill>
                <a:latin typeface="Poppins"/>
                <a:ea typeface="Poppins"/>
                <a:cs typeface="Poppins"/>
                <a:sym typeface="Poppins"/>
              </a:rPr>
              <a:t>absolute</a:t>
            </a:r>
          </a:p>
          <a:p>
            <a:pPr marL="690879" lvl="1" indent="-345439" algn="just">
              <a:lnSpc>
                <a:spcPts val="4479"/>
              </a:lnSpc>
              <a:buFont typeface="Arial"/>
              <a:buChar char="•"/>
            </a:pPr>
            <a:r>
              <a:rPr lang="en-US" sz="3199">
                <a:solidFill>
                  <a:srgbClr val="000000"/>
                </a:solidFill>
                <a:latin typeface="Poppins"/>
                <a:ea typeface="Poppins"/>
                <a:cs typeface="Poppins"/>
                <a:sym typeface="Poppins"/>
              </a:rPr>
              <a:t>sticky</a:t>
            </a:r>
          </a:p>
          <a:p>
            <a:pPr algn="just">
              <a:lnSpc>
                <a:spcPts val="4479"/>
              </a:lnSpc>
            </a:pPr>
            <a:endParaRPr lang="en-US" sz="3199">
              <a:solidFill>
                <a:srgbClr val="000000"/>
              </a:solidFill>
              <a:latin typeface="Poppins"/>
              <a:ea typeface="Poppins"/>
              <a:cs typeface="Poppins"/>
              <a:sym typeface="Poppins"/>
            </a:endParaRPr>
          </a:p>
          <a:p>
            <a:pPr algn="just">
              <a:lnSpc>
                <a:spcPts val="4479"/>
              </a:lnSpc>
            </a:pPr>
            <a:endParaRPr lang="en-US" sz="3199">
              <a:solidFill>
                <a:srgbClr val="000000"/>
              </a:solidFill>
              <a:latin typeface="Poppins"/>
              <a:ea typeface="Poppins"/>
              <a:cs typeface="Poppins"/>
              <a:sym typeface="Poppins"/>
            </a:endParaRPr>
          </a:p>
          <a:p>
            <a:pPr algn="just">
              <a:lnSpc>
                <a:spcPts val="4479"/>
              </a:lnSpc>
            </a:pPr>
            <a:endParaRPr lang="en-US" sz="3199">
              <a:solidFill>
                <a:srgbClr val="000000"/>
              </a:solidFill>
              <a:latin typeface="Poppins"/>
              <a:ea typeface="Poppins"/>
              <a:cs typeface="Poppins"/>
              <a:sym typeface="Poppins"/>
            </a:endParaRPr>
          </a:p>
        </p:txBody>
      </p:sp>
      <p:sp>
        <p:nvSpPr>
          <p:cNvPr id="5" name="Freeform 5"/>
          <p:cNvSpPr/>
          <p:nvPr/>
        </p:nvSpPr>
        <p:spPr>
          <a:xfrm rot="5400000">
            <a:off x="-5438253" y="3004231"/>
            <a:ext cx="10478805" cy="4086734"/>
          </a:xfrm>
          <a:custGeom>
            <a:avLst/>
            <a:gdLst/>
            <a:ahLst/>
            <a:cxnLst/>
            <a:rect l="l" t="t" r="r" b="b"/>
            <a:pathLst>
              <a:path w="10478805" h="4086734">
                <a:moveTo>
                  <a:pt x="0" y="0"/>
                </a:moveTo>
                <a:lnTo>
                  <a:pt x="10478805" y="0"/>
                </a:lnTo>
                <a:lnTo>
                  <a:pt x="10478805" y="4086734"/>
                </a:lnTo>
                <a:lnTo>
                  <a:pt x="0" y="40867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a:off x="1028700" y="9280389"/>
            <a:ext cx="10029088" cy="3086100"/>
            <a:chOff x="0" y="0"/>
            <a:chExt cx="2641406" cy="812800"/>
          </a:xfrm>
        </p:grpSpPr>
        <p:sp>
          <p:nvSpPr>
            <p:cNvPr id="7" name="Freeform 7"/>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8" name="TextBox 8"/>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9" name="Group 9"/>
          <p:cNvGrpSpPr/>
          <p:nvPr/>
        </p:nvGrpSpPr>
        <p:grpSpPr>
          <a:xfrm>
            <a:off x="7230212" y="9280389"/>
            <a:ext cx="10029088" cy="3086100"/>
            <a:chOff x="0" y="0"/>
            <a:chExt cx="2641406" cy="812800"/>
          </a:xfrm>
        </p:grpSpPr>
        <p:sp>
          <p:nvSpPr>
            <p:cNvPr id="10" name="Freeform 10"/>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1" name="TextBox 11"/>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2" name="Group 12"/>
          <p:cNvGrpSpPr/>
          <p:nvPr/>
        </p:nvGrpSpPr>
        <p:grpSpPr>
          <a:xfrm>
            <a:off x="1437469" y="9280389"/>
            <a:ext cx="15413063" cy="3086100"/>
            <a:chOff x="0" y="0"/>
            <a:chExt cx="4059408" cy="812800"/>
          </a:xfrm>
        </p:grpSpPr>
        <p:sp>
          <p:nvSpPr>
            <p:cNvPr id="13" name="Freeform 13"/>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14" name="TextBox 14"/>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grpSp>
        <p:nvGrpSpPr>
          <p:cNvPr id="15" name="Group 15"/>
          <p:cNvGrpSpPr/>
          <p:nvPr/>
        </p:nvGrpSpPr>
        <p:grpSpPr>
          <a:xfrm>
            <a:off x="1028700" y="-2003052"/>
            <a:ext cx="10029088" cy="3086100"/>
            <a:chOff x="0" y="0"/>
            <a:chExt cx="2641406" cy="812800"/>
          </a:xfrm>
        </p:grpSpPr>
        <p:sp>
          <p:nvSpPr>
            <p:cNvPr id="16" name="Freeform 16"/>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17" name="TextBox 17"/>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8" name="Group 18"/>
          <p:cNvGrpSpPr/>
          <p:nvPr/>
        </p:nvGrpSpPr>
        <p:grpSpPr>
          <a:xfrm>
            <a:off x="7230212" y="-2003052"/>
            <a:ext cx="10029088" cy="3086100"/>
            <a:chOff x="0" y="0"/>
            <a:chExt cx="2641406" cy="812800"/>
          </a:xfrm>
        </p:grpSpPr>
        <p:sp>
          <p:nvSpPr>
            <p:cNvPr id="19" name="Freeform 19"/>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20" name="TextBox 20"/>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21" name="Group 21"/>
          <p:cNvGrpSpPr/>
          <p:nvPr/>
        </p:nvGrpSpPr>
        <p:grpSpPr>
          <a:xfrm>
            <a:off x="1437469" y="-2003052"/>
            <a:ext cx="15413063" cy="3086100"/>
            <a:chOff x="0" y="0"/>
            <a:chExt cx="4059408" cy="812800"/>
          </a:xfrm>
        </p:grpSpPr>
        <p:sp>
          <p:nvSpPr>
            <p:cNvPr id="22" name="Freeform 22"/>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23" name="TextBox 23"/>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sp>
        <p:nvSpPr>
          <p:cNvPr id="24" name="TextBox 24"/>
          <p:cNvSpPr txBox="1"/>
          <p:nvPr/>
        </p:nvSpPr>
        <p:spPr>
          <a:xfrm>
            <a:off x="1844517" y="1636895"/>
            <a:ext cx="12515477" cy="905510"/>
          </a:xfrm>
          <a:prstGeom prst="rect">
            <a:avLst/>
          </a:prstGeom>
        </p:spPr>
        <p:txBody>
          <a:bodyPr lIns="0" tIns="0" rIns="0" bIns="0" rtlCol="0" anchor="t">
            <a:spAutoFit/>
          </a:bodyPr>
          <a:lstStyle/>
          <a:p>
            <a:pPr algn="l">
              <a:lnSpc>
                <a:spcPts val="6399"/>
              </a:lnSpc>
            </a:pPr>
            <a:r>
              <a:rPr lang="en-US" sz="6399" b="1">
                <a:solidFill>
                  <a:srgbClr val="1D117F"/>
                </a:solidFill>
                <a:latin typeface="Poppins Bold"/>
                <a:ea typeface="Poppins Bold"/>
                <a:cs typeface="Poppins Bold"/>
                <a:sym typeface="Poppins Bold"/>
              </a:rPr>
              <a:t>CSS Position</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899569" y="4554963"/>
            <a:ext cx="1198195" cy="970538"/>
          </a:xfrm>
          <a:custGeom>
            <a:avLst/>
            <a:gdLst/>
            <a:ahLst/>
            <a:cxnLst/>
            <a:rect l="l" t="t" r="r" b="b"/>
            <a:pathLst>
              <a:path w="1198195" h="970538">
                <a:moveTo>
                  <a:pt x="0" y="0"/>
                </a:moveTo>
                <a:lnTo>
                  <a:pt x="1198194" y="0"/>
                </a:lnTo>
                <a:lnTo>
                  <a:pt x="1198194" y="970538"/>
                </a:lnTo>
                <a:lnTo>
                  <a:pt x="0" y="97053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p:cNvSpPr/>
          <p:nvPr/>
        </p:nvSpPr>
        <p:spPr>
          <a:xfrm rot="5400000" flipV="1">
            <a:off x="12965612" y="3004231"/>
            <a:ext cx="10478805" cy="4086734"/>
          </a:xfrm>
          <a:custGeom>
            <a:avLst/>
            <a:gdLst/>
            <a:ahLst/>
            <a:cxnLst/>
            <a:rect l="l" t="t" r="r" b="b"/>
            <a:pathLst>
              <a:path w="10478805" h="4086734">
                <a:moveTo>
                  <a:pt x="0" y="4086734"/>
                </a:moveTo>
                <a:lnTo>
                  <a:pt x="10478805" y="4086734"/>
                </a:lnTo>
                <a:lnTo>
                  <a:pt x="10478805" y="0"/>
                </a:lnTo>
                <a:lnTo>
                  <a:pt x="0" y="0"/>
                </a:lnTo>
                <a:lnTo>
                  <a:pt x="0" y="4086734"/>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rot="5400000">
            <a:off x="-5438253" y="3004231"/>
            <a:ext cx="10478805" cy="4086734"/>
          </a:xfrm>
          <a:custGeom>
            <a:avLst/>
            <a:gdLst/>
            <a:ahLst/>
            <a:cxnLst/>
            <a:rect l="l" t="t" r="r" b="b"/>
            <a:pathLst>
              <a:path w="10478805" h="4086734">
                <a:moveTo>
                  <a:pt x="0" y="0"/>
                </a:moveTo>
                <a:lnTo>
                  <a:pt x="10478805" y="0"/>
                </a:lnTo>
                <a:lnTo>
                  <a:pt x="10478805" y="4086734"/>
                </a:lnTo>
                <a:lnTo>
                  <a:pt x="0" y="40867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1028700" y="9280389"/>
            <a:ext cx="10029088" cy="3086100"/>
            <a:chOff x="0" y="0"/>
            <a:chExt cx="2641406" cy="812800"/>
          </a:xfrm>
        </p:grpSpPr>
        <p:sp>
          <p:nvSpPr>
            <p:cNvPr id="6" name="Freeform 6"/>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7" name="TextBox 7"/>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8" name="Group 8"/>
          <p:cNvGrpSpPr/>
          <p:nvPr/>
        </p:nvGrpSpPr>
        <p:grpSpPr>
          <a:xfrm>
            <a:off x="7230212" y="9280389"/>
            <a:ext cx="10029088" cy="3086100"/>
            <a:chOff x="0" y="0"/>
            <a:chExt cx="2641406" cy="812800"/>
          </a:xfrm>
        </p:grpSpPr>
        <p:sp>
          <p:nvSpPr>
            <p:cNvPr id="9" name="Freeform 9"/>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0" name="TextBox 10"/>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1" name="Group 11"/>
          <p:cNvGrpSpPr/>
          <p:nvPr/>
        </p:nvGrpSpPr>
        <p:grpSpPr>
          <a:xfrm>
            <a:off x="1437469" y="9280389"/>
            <a:ext cx="15413063" cy="3086100"/>
            <a:chOff x="0" y="0"/>
            <a:chExt cx="4059408" cy="812800"/>
          </a:xfrm>
        </p:grpSpPr>
        <p:sp>
          <p:nvSpPr>
            <p:cNvPr id="12" name="Freeform 12"/>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13" name="TextBox 13"/>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grpSp>
        <p:nvGrpSpPr>
          <p:cNvPr id="14" name="Group 14"/>
          <p:cNvGrpSpPr/>
          <p:nvPr/>
        </p:nvGrpSpPr>
        <p:grpSpPr>
          <a:xfrm>
            <a:off x="1028700" y="-2003052"/>
            <a:ext cx="10029088" cy="3086100"/>
            <a:chOff x="0" y="0"/>
            <a:chExt cx="2641406" cy="812800"/>
          </a:xfrm>
        </p:grpSpPr>
        <p:sp>
          <p:nvSpPr>
            <p:cNvPr id="15" name="Freeform 15"/>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16" name="TextBox 16"/>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7" name="Group 17"/>
          <p:cNvGrpSpPr/>
          <p:nvPr/>
        </p:nvGrpSpPr>
        <p:grpSpPr>
          <a:xfrm>
            <a:off x="7230212" y="-2003052"/>
            <a:ext cx="10029088" cy="3086100"/>
            <a:chOff x="0" y="0"/>
            <a:chExt cx="2641406" cy="812800"/>
          </a:xfrm>
        </p:grpSpPr>
        <p:sp>
          <p:nvSpPr>
            <p:cNvPr id="18" name="Freeform 18"/>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9" name="TextBox 19"/>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20" name="Group 20"/>
          <p:cNvGrpSpPr/>
          <p:nvPr/>
        </p:nvGrpSpPr>
        <p:grpSpPr>
          <a:xfrm>
            <a:off x="1437469" y="-2003052"/>
            <a:ext cx="15413063" cy="3086100"/>
            <a:chOff x="0" y="0"/>
            <a:chExt cx="4059408" cy="812800"/>
          </a:xfrm>
        </p:grpSpPr>
        <p:sp>
          <p:nvSpPr>
            <p:cNvPr id="21" name="Freeform 21"/>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22" name="TextBox 22"/>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sp>
        <p:nvSpPr>
          <p:cNvPr id="23" name="TextBox 23"/>
          <p:cNvSpPr txBox="1"/>
          <p:nvPr/>
        </p:nvSpPr>
        <p:spPr>
          <a:xfrm>
            <a:off x="2407491" y="3344276"/>
            <a:ext cx="6126909" cy="4587218"/>
          </a:xfrm>
          <a:prstGeom prst="rect">
            <a:avLst/>
          </a:prstGeom>
        </p:spPr>
        <p:txBody>
          <a:bodyPr wrap="square" lIns="0" tIns="0" rIns="0" bIns="0" rtlCol="0" anchor="t">
            <a:spAutoFit/>
          </a:bodyPr>
          <a:lstStyle/>
          <a:p>
            <a:pPr algn="just">
              <a:lnSpc>
                <a:spcPts val="4479"/>
              </a:lnSpc>
            </a:pPr>
            <a:r>
              <a:rPr lang="en-US" sz="3199" dirty="0">
                <a:solidFill>
                  <a:srgbClr val="000000"/>
                </a:solidFill>
                <a:latin typeface="Poppins"/>
                <a:ea typeface="Poppins"/>
                <a:cs typeface="Poppins"/>
                <a:sym typeface="Poppins"/>
              </a:rPr>
              <a:t>By default, all HTML elements have a position value of</a:t>
            </a:r>
            <a:r>
              <a:rPr lang="en-US" sz="3199" b="1" dirty="0">
                <a:solidFill>
                  <a:srgbClr val="FF914D"/>
                </a:solidFill>
                <a:latin typeface="Poppins Bold"/>
                <a:ea typeface="Poppins Bold"/>
                <a:cs typeface="Poppins Bold"/>
                <a:sym typeface="Poppins Bold"/>
              </a:rPr>
              <a:t> "static."</a:t>
            </a:r>
            <a:r>
              <a:rPr lang="en-US" sz="3199" dirty="0">
                <a:solidFill>
                  <a:srgbClr val="000000"/>
                </a:solidFill>
                <a:latin typeface="Poppins"/>
                <a:ea typeface="Poppins"/>
                <a:cs typeface="Poppins"/>
                <a:sym typeface="Poppins"/>
              </a:rPr>
              <a:t> This means that the element is positioned according to the </a:t>
            </a:r>
            <a:r>
              <a:rPr lang="en-US" sz="3199" b="1" dirty="0">
                <a:solidFill>
                  <a:srgbClr val="FF914D"/>
                </a:solidFill>
                <a:latin typeface="Poppins Bold"/>
                <a:ea typeface="Poppins Bold"/>
                <a:cs typeface="Poppins Bold"/>
                <a:sym typeface="Poppins Bold"/>
              </a:rPr>
              <a:t>normal</a:t>
            </a:r>
            <a:r>
              <a:rPr lang="en-US" sz="3199" dirty="0">
                <a:solidFill>
                  <a:srgbClr val="000000"/>
                </a:solidFill>
                <a:latin typeface="Poppins"/>
                <a:ea typeface="Poppins"/>
                <a:cs typeface="Poppins"/>
                <a:sym typeface="Poppins"/>
              </a:rPr>
              <a:t> document flow and does not respond to the properties of top, bottom, left, or right. </a:t>
            </a:r>
          </a:p>
        </p:txBody>
      </p:sp>
      <p:sp>
        <p:nvSpPr>
          <p:cNvPr id="24" name="TextBox 24"/>
          <p:cNvSpPr txBox="1"/>
          <p:nvPr/>
        </p:nvSpPr>
        <p:spPr>
          <a:xfrm>
            <a:off x="1844517" y="1636895"/>
            <a:ext cx="12515477" cy="905510"/>
          </a:xfrm>
          <a:prstGeom prst="rect">
            <a:avLst/>
          </a:prstGeom>
        </p:spPr>
        <p:txBody>
          <a:bodyPr lIns="0" tIns="0" rIns="0" bIns="0" rtlCol="0" anchor="t">
            <a:spAutoFit/>
          </a:bodyPr>
          <a:lstStyle/>
          <a:p>
            <a:pPr algn="l">
              <a:lnSpc>
                <a:spcPts val="6399"/>
              </a:lnSpc>
            </a:pPr>
            <a:r>
              <a:rPr lang="en-US" sz="6399" b="1">
                <a:solidFill>
                  <a:srgbClr val="1D117F"/>
                </a:solidFill>
                <a:latin typeface="Poppins Bold"/>
                <a:ea typeface="Poppins Bold"/>
                <a:cs typeface="Poppins Bold"/>
                <a:sym typeface="Poppins Bold"/>
              </a:rPr>
              <a:t>position: static;</a:t>
            </a:r>
          </a:p>
        </p:txBody>
      </p:sp>
      <p:sp>
        <p:nvSpPr>
          <p:cNvPr id="25" name="TextBox 25"/>
          <p:cNvSpPr txBox="1"/>
          <p:nvPr/>
        </p:nvSpPr>
        <p:spPr>
          <a:xfrm>
            <a:off x="10104401" y="4299622"/>
            <a:ext cx="5590336" cy="2676525"/>
          </a:xfrm>
          <a:prstGeom prst="rect">
            <a:avLst/>
          </a:prstGeom>
        </p:spPr>
        <p:txBody>
          <a:bodyPr wrap="square" lIns="0" tIns="0" rIns="0" bIns="0" rtlCol="0" anchor="t">
            <a:spAutoFit/>
          </a:bodyPr>
          <a:lstStyle/>
          <a:p>
            <a:pPr algn="l">
              <a:lnSpc>
                <a:spcPts val="4200"/>
              </a:lnSpc>
              <a:spcBef>
                <a:spcPct val="0"/>
              </a:spcBef>
            </a:pPr>
            <a:r>
              <a:rPr lang="en-US" sz="3000" i="1" dirty="0" err="1">
                <a:solidFill>
                  <a:srgbClr val="000000"/>
                </a:solidFill>
                <a:latin typeface="Poppins Italics"/>
                <a:ea typeface="Poppins Italics"/>
                <a:cs typeface="Poppins Italics"/>
                <a:sym typeface="Poppins Italics"/>
              </a:rPr>
              <a:t>div.static</a:t>
            </a:r>
            <a:r>
              <a:rPr lang="en-US" sz="3000" i="1" dirty="0">
                <a:solidFill>
                  <a:srgbClr val="000000"/>
                </a:solidFill>
                <a:latin typeface="Poppins Italics"/>
                <a:ea typeface="Poppins Italics"/>
                <a:cs typeface="Poppins Italics"/>
                <a:sym typeface="Poppins Italics"/>
              </a:rPr>
              <a:t> {</a:t>
            </a:r>
          </a:p>
          <a:p>
            <a:pPr algn="l">
              <a:lnSpc>
                <a:spcPts val="4200"/>
              </a:lnSpc>
              <a:spcBef>
                <a:spcPct val="0"/>
              </a:spcBef>
            </a:pPr>
            <a:r>
              <a:rPr lang="en-US" sz="3000" i="1" dirty="0">
                <a:solidFill>
                  <a:srgbClr val="000000"/>
                </a:solidFill>
                <a:latin typeface="Poppins Italics"/>
                <a:ea typeface="Poppins Italics"/>
                <a:cs typeface="Poppins Italics"/>
                <a:sym typeface="Poppins Italics"/>
              </a:rPr>
              <a:t>  position: static;</a:t>
            </a:r>
          </a:p>
          <a:p>
            <a:pPr algn="l">
              <a:lnSpc>
                <a:spcPts val="4200"/>
              </a:lnSpc>
              <a:spcBef>
                <a:spcPct val="0"/>
              </a:spcBef>
            </a:pPr>
            <a:r>
              <a:rPr lang="en-US" sz="3000" i="1" dirty="0">
                <a:solidFill>
                  <a:srgbClr val="000000"/>
                </a:solidFill>
                <a:latin typeface="Poppins Italics"/>
                <a:ea typeface="Poppins Italics"/>
                <a:cs typeface="Poppins Italics"/>
                <a:sym typeface="Poppins Italics"/>
              </a:rPr>
              <a:t>  border: 3px solid #73AD21;</a:t>
            </a:r>
          </a:p>
          <a:p>
            <a:pPr algn="l">
              <a:lnSpc>
                <a:spcPts val="4200"/>
              </a:lnSpc>
              <a:spcBef>
                <a:spcPct val="0"/>
              </a:spcBef>
            </a:pPr>
            <a:r>
              <a:rPr lang="en-US" sz="3000" i="1" dirty="0">
                <a:solidFill>
                  <a:srgbClr val="000000"/>
                </a:solidFill>
                <a:latin typeface="Poppins Italics"/>
                <a:ea typeface="Poppins Italics"/>
                <a:cs typeface="Poppins Italics"/>
                <a:sym typeface="Poppins Italics"/>
              </a:rPr>
              <a:t>}</a:t>
            </a:r>
          </a:p>
          <a:p>
            <a:pPr algn="l">
              <a:lnSpc>
                <a:spcPts val="4200"/>
              </a:lnSpc>
              <a:spcBef>
                <a:spcPct val="0"/>
              </a:spcBef>
            </a:pPr>
            <a:endParaRPr lang="en-US" sz="3000" i="1" dirty="0">
              <a:solidFill>
                <a:srgbClr val="000000"/>
              </a:solidFill>
              <a:latin typeface="Poppins Italics"/>
              <a:ea typeface="Poppins Italics"/>
              <a:cs typeface="Poppins Italics"/>
              <a:sym typeface="Poppins Italic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899569" y="4554963"/>
            <a:ext cx="1198195" cy="970538"/>
          </a:xfrm>
          <a:custGeom>
            <a:avLst/>
            <a:gdLst/>
            <a:ahLst/>
            <a:cxnLst/>
            <a:rect l="l" t="t" r="r" b="b"/>
            <a:pathLst>
              <a:path w="1198195" h="970538">
                <a:moveTo>
                  <a:pt x="0" y="0"/>
                </a:moveTo>
                <a:lnTo>
                  <a:pt x="1198194" y="0"/>
                </a:lnTo>
                <a:lnTo>
                  <a:pt x="1198194" y="970538"/>
                </a:lnTo>
                <a:lnTo>
                  <a:pt x="0" y="97053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p:cNvSpPr/>
          <p:nvPr/>
        </p:nvSpPr>
        <p:spPr>
          <a:xfrm rot="5400000" flipV="1">
            <a:off x="12965612" y="3004231"/>
            <a:ext cx="10478805" cy="4086734"/>
          </a:xfrm>
          <a:custGeom>
            <a:avLst/>
            <a:gdLst/>
            <a:ahLst/>
            <a:cxnLst/>
            <a:rect l="l" t="t" r="r" b="b"/>
            <a:pathLst>
              <a:path w="10478805" h="4086734">
                <a:moveTo>
                  <a:pt x="0" y="4086734"/>
                </a:moveTo>
                <a:lnTo>
                  <a:pt x="10478805" y="4086734"/>
                </a:lnTo>
                <a:lnTo>
                  <a:pt x="10478805" y="0"/>
                </a:lnTo>
                <a:lnTo>
                  <a:pt x="0" y="0"/>
                </a:lnTo>
                <a:lnTo>
                  <a:pt x="0" y="4086734"/>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p:cNvSpPr txBox="1"/>
          <p:nvPr/>
        </p:nvSpPr>
        <p:spPr>
          <a:xfrm>
            <a:off x="2407491" y="3344276"/>
            <a:ext cx="6736509" cy="2278894"/>
          </a:xfrm>
          <a:prstGeom prst="rect">
            <a:avLst/>
          </a:prstGeom>
        </p:spPr>
        <p:txBody>
          <a:bodyPr wrap="square" lIns="0" tIns="0" rIns="0" bIns="0" rtlCol="0" anchor="t">
            <a:spAutoFit/>
          </a:bodyPr>
          <a:lstStyle/>
          <a:p>
            <a:pPr algn="just">
              <a:lnSpc>
                <a:spcPts val="4479"/>
              </a:lnSpc>
            </a:pPr>
            <a:r>
              <a:rPr lang="en-US" sz="3199" dirty="0">
                <a:solidFill>
                  <a:srgbClr val="000000"/>
                </a:solidFill>
                <a:latin typeface="Poppins"/>
                <a:ea typeface="Poppins"/>
                <a:cs typeface="Poppins"/>
                <a:sym typeface="Poppins"/>
              </a:rPr>
              <a:t>When an element has </a:t>
            </a:r>
            <a:r>
              <a:rPr lang="en-US" sz="3199" b="1" dirty="0">
                <a:solidFill>
                  <a:srgbClr val="FF914D"/>
                </a:solidFill>
                <a:latin typeface="Poppins Bold"/>
                <a:ea typeface="Poppins Bold"/>
                <a:cs typeface="Poppins Bold"/>
                <a:sym typeface="Poppins Bold"/>
              </a:rPr>
              <a:t>position: relative; </a:t>
            </a:r>
            <a:r>
              <a:rPr lang="en-US" sz="3199" dirty="0">
                <a:solidFill>
                  <a:srgbClr val="000000"/>
                </a:solidFill>
                <a:latin typeface="Poppins"/>
                <a:ea typeface="Poppins"/>
                <a:cs typeface="Poppins"/>
                <a:sym typeface="Poppins"/>
              </a:rPr>
              <a:t>it is positioned in relation to its original place in the document flow.</a:t>
            </a:r>
          </a:p>
        </p:txBody>
      </p:sp>
      <p:sp>
        <p:nvSpPr>
          <p:cNvPr id="5" name="Freeform 5"/>
          <p:cNvSpPr/>
          <p:nvPr/>
        </p:nvSpPr>
        <p:spPr>
          <a:xfrm rot="5400000">
            <a:off x="-5438253" y="3004231"/>
            <a:ext cx="10478805" cy="4086734"/>
          </a:xfrm>
          <a:custGeom>
            <a:avLst/>
            <a:gdLst/>
            <a:ahLst/>
            <a:cxnLst/>
            <a:rect l="l" t="t" r="r" b="b"/>
            <a:pathLst>
              <a:path w="10478805" h="4086734">
                <a:moveTo>
                  <a:pt x="0" y="0"/>
                </a:moveTo>
                <a:lnTo>
                  <a:pt x="10478805" y="0"/>
                </a:lnTo>
                <a:lnTo>
                  <a:pt x="10478805" y="4086734"/>
                </a:lnTo>
                <a:lnTo>
                  <a:pt x="0" y="40867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a:off x="1028700" y="9280389"/>
            <a:ext cx="10029088" cy="3086100"/>
            <a:chOff x="0" y="0"/>
            <a:chExt cx="2641406" cy="812800"/>
          </a:xfrm>
        </p:grpSpPr>
        <p:sp>
          <p:nvSpPr>
            <p:cNvPr id="7" name="Freeform 7"/>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8" name="TextBox 8"/>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9" name="Group 9"/>
          <p:cNvGrpSpPr/>
          <p:nvPr/>
        </p:nvGrpSpPr>
        <p:grpSpPr>
          <a:xfrm>
            <a:off x="7230212" y="9280389"/>
            <a:ext cx="10029088" cy="3086100"/>
            <a:chOff x="0" y="0"/>
            <a:chExt cx="2641406" cy="812800"/>
          </a:xfrm>
        </p:grpSpPr>
        <p:sp>
          <p:nvSpPr>
            <p:cNvPr id="10" name="Freeform 10"/>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1" name="TextBox 11"/>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2" name="Group 12"/>
          <p:cNvGrpSpPr/>
          <p:nvPr/>
        </p:nvGrpSpPr>
        <p:grpSpPr>
          <a:xfrm>
            <a:off x="1437469" y="9280389"/>
            <a:ext cx="15413063" cy="3086100"/>
            <a:chOff x="0" y="0"/>
            <a:chExt cx="4059408" cy="812800"/>
          </a:xfrm>
        </p:grpSpPr>
        <p:sp>
          <p:nvSpPr>
            <p:cNvPr id="13" name="Freeform 13"/>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14" name="TextBox 14"/>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grpSp>
        <p:nvGrpSpPr>
          <p:cNvPr id="15" name="Group 15"/>
          <p:cNvGrpSpPr/>
          <p:nvPr/>
        </p:nvGrpSpPr>
        <p:grpSpPr>
          <a:xfrm>
            <a:off x="1028700" y="-2003052"/>
            <a:ext cx="10029088" cy="3086100"/>
            <a:chOff x="0" y="0"/>
            <a:chExt cx="2641406" cy="812800"/>
          </a:xfrm>
        </p:grpSpPr>
        <p:sp>
          <p:nvSpPr>
            <p:cNvPr id="16" name="Freeform 16"/>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17" name="TextBox 17"/>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8" name="Group 18"/>
          <p:cNvGrpSpPr/>
          <p:nvPr/>
        </p:nvGrpSpPr>
        <p:grpSpPr>
          <a:xfrm>
            <a:off x="7230212" y="-2003052"/>
            <a:ext cx="10029088" cy="3086100"/>
            <a:chOff x="0" y="0"/>
            <a:chExt cx="2641406" cy="812800"/>
          </a:xfrm>
        </p:grpSpPr>
        <p:sp>
          <p:nvSpPr>
            <p:cNvPr id="19" name="Freeform 19"/>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20" name="TextBox 20"/>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21" name="Group 21"/>
          <p:cNvGrpSpPr/>
          <p:nvPr/>
        </p:nvGrpSpPr>
        <p:grpSpPr>
          <a:xfrm>
            <a:off x="1437469" y="-2003052"/>
            <a:ext cx="15413063" cy="3086100"/>
            <a:chOff x="0" y="0"/>
            <a:chExt cx="4059408" cy="812800"/>
          </a:xfrm>
        </p:grpSpPr>
        <p:sp>
          <p:nvSpPr>
            <p:cNvPr id="22" name="Freeform 22"/>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23" name="TextBox 23"/>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sp>
        <p:nvSpPr>
          <p:cNvPr id="24" name="TextBox 24"/>
          <p:cNvSpPr txBox="1"/>
          <p:nvPr/>
        </p:nvSpPr>
        <p:spPr>
          <a:xfrm>
            <a:off x="1844517" y="1636895"/>
            <a:ext cx="12515477" cy="905510"/>
          </a:xfrm>
          <a:prstGeom prst="rect">
            <a:avLst/>
          </a:prstGeom>
        </p:spPr>
        <p:txBody>
          <a:bodyPr lIns="0" tIns="0" rIns="0" bIns="0" rtlCol="0" anchor="t">
            <a:spAutoFit/>
          </a:bodyPr>
          <a:lstStyle/>
          <a:p>
            <a:pPr algn="l">
              <a:lnSpc>
                <a:spcPts val="6399"/>
              </a:lnSpc>
            </a:pPr>
            <a:r>
              <a:rPr lang="en-US" sz="6399" b="1">
                <a:solidFill>
                  <a:srgbClr val="1D117F"/>
                </a:solidFill>
                <a:latin typeface="Poppins Bold"/>
                <a:ea typeface="Poppins Bold"/>
                <a:cs typeface="Poppins Bold"/>
                <a:sym typeface="Poppins Bold"/>
              </a:rPr>
              <a:t>position: relative;</a:t>
            </a:r>
          </a:p>
        </p:txBody>
      </p:sp>
      <p:sp>
        <p:nvSpPr>
          <p:cNvPr id="25" name="TextBox 25"/>
          <p:cNvSpPr txBox="1"/>
          <p:nvPr/>
        </p:nvSpPr>
        <p:spPr>
          <a:xfrm>
            <a:off x="10441648" y="3344276"/>
            <a:ext cx="5702765" cy="3209925"/>
          </a:xfrm>
          <a:prstGeom prst="rect">
            <a:avLst/>
          </a:prstGeom>
        </p:spPr>
        <p:txBody>
          <a:bodyPr wrap="square" lIns="0" tIns="0" rIns="0" bIns="0" rtlCol="0" anchor="t">
            <a:spAutoFit/>
          </a:bodyPr>
          <a:lstStyle/>
          <a:p>
            <a:pPr algn="l">
              <a:lnSpc>
                <a:spcPts val="4200"/>
              </a:lnSpc>
              <a:spcBef>
                <a:spcPct val="0"/>
              </a:spcBef>
            </a:pPr>
            <a:r>
              <a:rPr lang="en-US" sz="3000" i="1" dirty="0" err="1">
                <a:solidFill>
                  <a:srgbClr val="000000"/>
                </a:solidFill>
                <a:latin typeface="Poppins Italics"/>
                <a:ea typeface="Poppins Italics"/>
                <a:cs typeface="Poppins Italics"/>
                <a:sym typeface="Poppins Italics"/>
              </a:rPr>
              <a:t>div.relative</a:t>
            </a:r>
            <a:r>
              <a:rPr lang="en-US" sz="3000" i="1" dirty="0">
                <a:solidFill>
                  <a:srgbClr val="000000"/>
                </a:solidFill>
                <a:latin typeface="Poppins Italics"/>
                <a:ea typeface="Poppins Italics"/>
                <a:cs typeface="Poppins Italics"/>
                <a:sym typeface="Poppins Italics"/>
              </a:rPr>
              <a:t> {</a:t>
            </a:r>
          </a:p>
          <a:p>
            <a:pPr algn="l">
              <a:lnSpc>
                <a:spcPts val="4200"/>
              </a:lnSpc>
              <a:spcBef>
                <a:spcPct val="0"/>
              </a:spcBef>
            </a:pPr>
            <a:r>
              <a:rPr lang="en-US" sz="3000" i="1" dirty="0">
                <a:solidFill>
                  <a:srgbClr val="000000"/>
                </a:solidFill>
                <a:latin typeface="Poppins Italics"/>
                <a:ea typeface="Poppins Italics"/>
                <a:cs typeface="Poppins Italics"/>
                <a:sym typeface="Poppins Italics"/>
              </a:rPr>
              <a:t>  position: relative;</a:t>
            </a:r>
          </a:p>
          <a:p>
            <a:pPr algn="l">
              <a:lnSpc>
                <a:spcPts val="4200"/>
              </a:lnSpc>
              <a:spcBef>
                <a:spcPct val="0"/>
              </a:spcBef>
            </a:pPr>
            <a:r>
              <a:rPr lang="en-US" sz="3000" i="1" dirty="0">
                <a:solidFill>
                  <a:srgbClr val="000000"/>
                </a:solidFill>
                <a:latin typeface="Poppins Italics"/>
                <a:ea typeface="Poppins Italics"/>
                <a:cs typeface="Poppins Italics"/>
                <a:sym typeface="Poppins Italics"/>
              </a:rPr>
              <a:t>  left: 30px;</a:t>
            </a:r>
          </a:p>
          <a:p>
            <a:pPr algn="l">
              <a:lnSpc>
                <a:spcPts val="4200"/>
              </a:lnSpc>
              <a:spcBef>
                <a:spcPct val="0"/>
              </a:spcBef>
            </a:pPr>
            <a:r>
              <a:rPr lang="en-US" sz="3000" i="1" dirty="0">
                <a:solidFill>
                  <a:srgbClr val="000000"/>
                </a:solidFill>
                <a:latin typeface="Poppins Italics"/>
                <a:ea typeface="Poppins Italics"/>
                <a:cs typeface="Poppins Italics"/>
                <a:sym typeface="Poppins Italics"/>
              </a:rPr>
              <a:t>  border: 3px solid #73AD21;</a:t>
            </a:r>
          </a:p>
          <a:p>
            <a:pPr algn="l">
              <a:lnSpc>
                <a:spcPts val="4200"/>
              </a:lnSpc>
              <a:spcBef>
                <a:spcPct val="0"/>
              </a:spcBef>
            </a:pPr>
            <a:r>
              <a:rPr lang="en-US" sz="3000" i="1" dirty="0">
                <a:solidFill>
                  <a:srgbClr val="000000"/>
                </a:solidFill>
                <a:latin typeface="Poppins Italics"/>
                <a:ea typeface="Poppins Italics"/>
                <a:cs typeface="Poppins Italics"/>
                <a:sym typeface="Poppins Italics"/>
              </a:rPr>
              <a:t>}</a:t>
            </a:r>
          </a:p>
          <a:p>
            <a:pPr algn="l">
              <a:lnSpc>
                <a:spcPts val="4200"/>
              </a:lnSpc>
              <a:spcBef>
                <a:spcPct val="0"/>
              </a:spcBef>
            </a:pPr>
            <a:endParaRPr lang="en-US" sz="3000" i="1" dirty="0">
              <a:solidFill>
                <a:srgbClr val="000000"/>
              </a:solidFill>
              <a:latin typeface="Poppins Italics"/>
              <a:ea typeface="Poppins Italics"/>
              <a:cs typeface="Poppins Italics"/>
              <a:sym typeface="Poppins Italic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899569" y="4554963"/>
            <a:ext cx="1198195" cy="970538"/>
          </a:xfrm>
          <a:custGeom>
            <a:avLst/>
            <a:gdLst/>
            <a:ahLst/>
            <a:cxnLst/>
            <a:rect l="l" t="t" r="r" b="b"/>
            <a:pathLst>
              <a:path w="1198195" h="970538">
                <a:moveTo>
                  <a:pt x="0" y="0"/>
                </a:moveTo>
                <a:lnTo>
                  <a:pt x="1198194" y="0"/>
                </a:lnTo>
                <a:lnTo>
                  <a:pt x="1198194" y="970538"/>
                </a:lnTo>
                <a:lnTo>
                  <a:pt x="0" y="97053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p:cNvSpPr/>
          <p:nvPr/>
        </p:nvSpPr>
        <p:spPr>
          <a:xfrm rot="5400000" flipV="1">
            <a:off x="12965612" y="3004231"/>
            <a:ext cx="10478805" cy="4086734"/>
          </a:xfrm>
          <a:custGeom>
            <a:avLst/>
            <a:gdLst/>
            <a:ahLst/>
            <a:cxnLst/>
            <a:rect l="l" t="t" r="r" b="b"/>
            <a:pathLst>
              <a:path w="10478805" h="4086734">
                <a:moveTo>
                  <a:pt x="0" y="4086734"/>
                </a:moveTo>
                <a:lnTo>
                  <a:pt x="10478805" y="4086734"/>
                </a:lnTo>
                <a:lnTo>
                  <a:pt x="10478805" y="0"/>
                </a:lnTo>
                <a:lnTo>
                  <a:pt x="0" y="0"/>
                </a:lnTo>
                <a:lnTo>
                  <a:pt x="0" y="4086734"/>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p:cNvSpPr txBox="1"/>
          <p:nvPr/>
        </p:nvSpPr>
        <p:spPr>
          <a:xfrm>
            <a:off x="2639255" y="2795252"/>
            <a:ext cx="5818945" cy="5164299"/>
          </a:xfrm>
          <a:prstGeom prst="rect">
            <a:avLst/>
          </a:prstGeom>
        </p:spPr>
        <p:txBody>
          <a:bodyPr wrap="square" lIns="0" tIns="0" rIns="0" bIns="0" rtlCol="0" anchor="t">
            <a:spAutoFit/>
          </a:bodyPr>
          <a:lstStyle/>
          <a:p>
            <a:pPr algn="just">
              <a:lnSpc>
                <a:spcPts val="4479"/>
              </a:lnSpc>
            </a:pPr>
            <a:r>
              <a:rPr lang="en-US" sz="3199" dirty="0">
                <a:solidFill>
                  <a:srgbClr val="000000"/>
                </a:solidFill>
                <a:latin typeface="Poppins"/>
                <a:ea typeface="Poppins"/>
                <a:cs typeface="Poppins"/>
                <a:sym typeface="Poppins"/>
              </a:rPr>
              <a:t>When using </a:t>
            </a:r>
            <a:r>
              <a:rPr lang="en-US" sz="3199" b="1" dirty="0">
                <a:solidFill>
                  <a:srgbClr val="FF914D"/>
                </a:solidFill>
                <a:latin typeface="Poppins Bold"/>
                <a:ea typeface="Poppins Bold"/>
                <a:cs typeface="Poppins Bold"/>
                <a:sym typeface="Poppins Bold"/>
              </a:rPr>
              <a:t>position: fixed;</a:t>
            </a:r>
            <a:r>
              <a:rPr lang="en-US" sz="3199" dirty="0">
                <a:solidFill>
                  <a:srgbClr val="000000"/>
                </a:solidFill>
                <a:latin typeface="Poppins"/>
                <a:ea typeface="Poppins"/>
                <a:cs typeface="Poppins"/>
                <a:sym typeface="Poppins"/>
              </a:rPr>
              <a:t> the element is positioned relative to the viewport, which is the visible area of the web page. </a:t>
            </a:r>
          </a:p>
          <a:p>
            <a:pPr algn="just">
              <a:lnSpc>
                <a:spcPts val="4479"/>
              </a:lnSpc>
            </a:pPr>
            <a:r>
              <a:rPr lang="en-US" sz="3199" dirty="0">
                <a:solidFill>
                  <a:srgbClr val="000000"/>
                </a:solidFill>
                <a:latin typeface="Poppins"/>
                <a:ea typeface="Poppins"/>
                <a:cs typeface="Poppins"/>
                <a:sym typeface="Poppins"/>
              </a:rPr>
              <a:t>This means the element remains in a </a:t>
            </a:r>
            <a:r>
              <a:rPr lang="en-US" sz="3199" b="1" dirty="0">
                <a:solidFill>
                  <a:schemeClr val="accent6">
                    <a:lumMod val="75000"/>
                  </a:schemeClr>
                </a:solidFill>
                <a:latin typeface="Poppins"/>
                <a:ea typeface="Poppins"/>
                <a:cs typeface="Poppins"/>
                <a:sym typeface="Poppins"/>
              </a:rPr>
              <a:t>fixed location </a:t>
            </a:r>
            <a:r>
              <a:rPr lang="en-US" sz="3199" dirty="0">
                <a:solidFill>
                  <a:srgbClr val="000000"/>
                </a:solidFill>
                <a:latin typeface="Poppins"/>
                <a:ea typeface="Poppins"/>
                <a:cs typeface="Poppins"/>
                <a:sym typeface="Poppins"/>
              </a:rPr>
              <a:t>even when the page is scrolled.</a:t>
            </a:r>
          </a:p>
        </p:txBody>
      </p:sp>
      <p:sp>
        <p:nvSpPr>
          <p:cNvPr id="5" name="Freeform 5"/>
          <p:cNvSpPr/>
          <p:nvPr/>
        </p:nvSpPr>
        <p:spPr>
          <a:xfrm rot="5400000">
            <a:off x="-5438253" y="3004231"/>
            <a:ext cx="10478805" cy="4086734"/>
          </a:xfrm>
          <a:custGeom>
            <a:avLst/>
            <a:gdLst/>
            <a:ahLst/>
            <a:cxnLst/>
            <a:rect l="l" t="t" r="r" b="b"/>
            <a:pathLst>
              <a:path w="10478805" h="4086734">
                <a:moveTo>
                  <a:pt x="0" y="0"/>
                </a:moveTo>
                <a:lnTo>
                  <a:pt x="10478805" y="0"/>
                </a:lnTo>
                <a:lnTo>
                  <a:pt x="10478805" y="4086734"/>
                </a:lnTo>
                <a:lnTo>
                  <a:pt x="0" y="40867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a:off x="1028700" y="9280389"/>
            <a:ext cx="10029088" cy="3086100"/>
            <a:chOff x="0" y="0"/>
            <a:chExt cx="2641406" cy="812800"/>
          </a:xfrm>
        </p:grpSpPr>
        <p:sp>
          <p:nvSpPr>
            <p:cNvPr id="7" name="Freeform 7"/>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8" name="TextBox 8"/>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9" name="Group 9"/>
          <p:cNvGrpSpPr/>
          <p:nvPr/>
        </p:nvGrpSpPr>
        <p:grpSpPr>
          <a:xfrm>
            <a:off x="7230212" y="9280389"/>
            <a:ext cx="10029088" cy="3086100"/>
            <a:chOff x="0" y="0"/>
            <a:chExt cx="2641406" cy="812800"/>
          </a:xfrm>
        </p:grpSpPr>
        <p:sp>
          <p:nvSpPr>
            <p:cNvPr id="10" name="Freeform 10"/>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1" name="TextBox 11"/>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2" name="Group 12"/>
          <p:cNvGrpSpPr/>
          <p:nvPr/>
        </p:nvGrpSpPr>
        <p:grpSpPr>
          <a:xfrm>
            <a:off x="1437469" y="9280389"/>
            <a:ext cx="15413063" cy="3086100"/>
            <a:chOff x="0" y="0"/>
            <a:chExt cx="4059408" cy="812800"/>
          </a:xfrm>
        </p:grpSpPr>
        <p:sp>
          <p:nvSpPr>
            <p:cNvPr id="13" name="Freeform 13"/>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14" name="TextBox 14"/>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grpSp>
        <p:nvGrpSpPr>
          <p:cNvPr id="15" name="Group 15"/>
          <p:cNvGrpSpPr/>
          <p:nvPr/>
        </p:nvGrpSpPr>
        <p:grpSpPr>
          <a:xfrm>
            <a:off x="1028700" y="-2003052"/>
            <a:ext cx="10029088" cy="3086100"/>
            <a:chOff x="0" y="0"/>
            <a:chExt cx="2641406" cy="812800"/>
          </a:xfrm>
        </p:grpSpPr>
        <p:sp>
          <p:nvSpPr>
            <p:cNvPr id="16" name="Freeform 16"/>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17" name="TextBox 17"/>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8" name="Group 18"/>
          <p:cNvGrpSpPr/>
          <p:nvPr/>
        </p:nvGrpSpPr>
        <p:grpSpPr>
          <a:xfrm>
            <a:off x="7230212" y="-2003052"/>
            <a:ext cx="10029088" cy="3086100"/>
            <a:chOff x="0" y="0"/>
            <a:chExt cx="2641406" cy="812800"/>
          </a:xfrm>
        </p:grpSpPr>
        <p:sp>
          <p:nvSpPr>
            <p:cNvPr id="19" name="Freeform 19"/>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20" name="TextBox 20"/>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21" name="Group 21"/>
          <p:cNvGrpSpPr/>
          <p:nvPr/>
        </p:nvGrpSpPr>
        <p:grpSpPr>
          <a:xfrm>
            <a:off x="1437469" y="-2003052"/>
            <a:ext cx="15413063" cy="3086100"/>
            <a:chOff x="0" y="0"/>
            <a:chExt cx="4059408" cy="812800"/>
          </a:xfrm>
        </p:grpSpPr>
        <p:sp>
          <p:nvSpPr>
            <p:cNvPr id="22" name="Freeform 22"/>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23" name="TextBox 23"/>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sp>
        <p:nvSpPr>
          <p:cNvPr id="24" name="TextBox 24"/>
          <p:cNvSpPr txBox="1"/>
          <p:nvPr/>
        </p:nvSpPr>
        <p:spPr>
          <a:xfrm>
            <a:off x="1844517" y="1636895"/>
            <a:ext cx="12515477" cy="905510"/>
          </a:xfrm>
          <a:prstGeom prst="rect">
            <a:avLst/>
          </a:prstGeom>
        </p:spPr>
        <p:txBody>
          <a:bodyPr lIns="0" tIns="0" rIns="0" bIns="0" rtlCol="0" anchor="t">
            <a:spAutoFit/>
          </a:bodyPr>
          <a:lstStyle/>
          <a:p>
            <a:pPr algn="l">
              <a:lnSpc>
                <a:spcPts val="6399"/>
              </a:lnSpc>
            </a:pPr>
            <a:r>
              <a:rPr lang="en-US" sz="6399" b="1">
                <a:solidFill>
                  <a:srgbClr val="1D117F"/>
                </a:solidFill>
                <a:latin typeface="Poppins Bold"/>
                <a:ea typeface="Poppins Bold"/>
                <a:cs typeface="Poppins Bold"/>
                <a:sym typeface="Poppins Bold"/>
              </a:rPr>
              <a:t>position: fixed;</a:t>
            </a:r>
          </a:p>
        </p:txBody>
      </p:sp>
      <p:sp>
        <p:nvSpPr>
          <p:cNvPr id="25" name="TextBox 25"/>
          <p:cNvSpPr txBox="1"/>
          <p:nvPr/>
        </p:nvSpPr>
        <p:spPr>
          <a:xfrm>
            <a:off x="10275726" y="3048555"/>
            <a:ext cx="4853980" cy="3977005"/>
          </a:xfrm>
          <a:prstGeom prst="rect">
            <a:avLst/>
          </a:prstGeom>
        </p:spPr>
        <p:txBody>
          <a:bodyPr lIns="0" tIns="0" rIns="0" bIns="0" rtlCol="0" anchor="t">
            <a:spAutoFit/>
          </a:bodyPr>
          <a:lstStyle/>
          <a:p>
            <a:pPr algn="l">
              <a:lnSpc>
                <a:spcPts val="3920"/>
              </a:lnSpc>
              <a:spcBef>
                <a:spcPct val="0"/>
              </a:spcBef>
            </a:pPr>
            <a:r>
              <a:rPr lang="en-US" sz="2800" i="1" dirty="0" err="1">
                <a:solidFill>
                  <a:srgbClr val="000000"/>
                </a:solidFill>
                <a:latin typeface="Poppins Italics"/>
                <a:ea typeface="Poppins Italics"/>
                <a:cs typeface="Poppins Italics"/>
                <a:sym typeface="Poppins Italics"/>
              </a:rPr>
              <a:t>div.fixed</a:t>
            </a:r>
            <a:r>
              <a:rPr lang="en-US" sz="2800" i="1" dirty="0">
                <a:solidFill>
                  <a:srgbClr val="000000"/>
                </a:solidFill>
                <a:latin typeface="Poppins Italics"/>
                <a:ea typeface="Poppins Italics"/>
                <a:cs typeface="Poppins Italics"/>
                <a:sym typeface="Poppins Italics"/>
              </a:rPr>
              <a:t> {</a:t>
            </a:r>
          </a:p>
          <a:p>
            <a:pPr algn="l">
              <a:lnSpc>
                <a:spcPts val="3920"/>
              </a:lnSpc>
              <a:spcBef>
                <a:spcPct val="0"/>
              </a:spcBef>
            </a:pPr>
            <a:r>
              <a:rPr lang="en-US" sz="2800" i="1" dirty="0">
                <a:solidFill>
                  <a:srgbClr val="000000"/>
                </a:solidFill>
                <a:latin typeface="Poppins Italics"/>
                <a:ea typeface="Poppins Italics"/>
                <a:cs typeface="Poppins Italics"/>
                <a:sym typeface="Poppins Italics"/>
              </a:rPr>
              <a:t>  position: fixed;</a:t>
            </a:r>
          </a:p>
          <a:p>
            <a:pPr algn="l">
              <a:lnSpc>
                <a:spcPts val="3920"/>
              </a:lnSpc>
              <a:spcBef>
                <a:spcPct val="0"/>
              </a:spcBef>
            </a:pPr>
            <a:r>
              <a:rPr lang="en-US" sz="2800" i="1" dirty="0">
                <a:solidFill>
                  <a:srgbClr val="000000"/>
                </a:solidFill>
                <a:latin typeface="Poppins Italics"/>
                <a:ea typeface="Poppins Italics"/>
                <a:cs typeface="Poppins Italics"/>
                <a:sym typeface="Poppins Italics"/>
              </a:rPr>
              <a:t>  bottom: 0;</a:t>
            </a:r>
          </a:p>
          <a:p>
            <a:pPr algn="l">
              <a:lnSpc>
                <a:spcPts val="3920"/>
              </a:lnSpc>
              <a:spcBef>
                <a:spcPct val="0"/>
              </a:spcBef>
            </a:pPr>
            <a:r>
              <a:rPr lang="en-US" sz="2800" i="1" dirty="0">
                <a:solidFill>
                  <a:srgbClr val="000000"/>
                </a:solidFill>
                <a:latin typeface="Poppins Italics"/>
                <a:ea typeface="Poppins Italics"/>
                <a:cs typeface="Poppins Italics"/>
                <a:sym typeface="Poppins Italics"/>
              </a:rPr>
              <a:t>  right: 0;</a:t>
            </a:r>
          </a:p>
          <a:p>
            <a:pPr algn="l">
              <a:lnSpc>
                <a:spcPts val="3920"/>
              </a:lnSpc>
              <a:spcBef>
                <a:spcPct val="0"/>
              </a:spcBef>
            </a:pPr>
            <a:r>
              <a:rPr lang="en-US" sz="2800" i="1" dirty="0">
                <a:solidFill>
                  <a:srgbClr val="000000"/>
                </a:solidFill>
                <a:latin typeface="Poppins Italics"/>
                <a:ea typeface="Poppins Italics"/>
                <a:cs typeface="Poppins Italics"/>
                <a:sym typeface="Poppins Italics"/>
              </a:rPr>
              <a:t>  width: 300px;</a:t>
            </a:r>
          </a:p>
          <a:p>
            <a:pPr algn="l">
              <a:lnSpc>
                <a:spcPts val="3920"/>
              </a:lnSpc>
              <a:spcBef>
                <a:spcPct val="0"/>
              </a:spcBef>
            </a:pPr>
            <a:r>
              <a:rPr lang="en-US" sz="2800" i="1" dirty="0">
                <a:solidFill>
                  <a:srgbClr val="000000"/>
                </a:solidFill>
                <a:latin typeface="Poppins Italics"/>
                <a:ea typeface="Poppins Italics"/>
                <a:cs typeface="Poppins Italics"/>
                <a:sym typeface="Poppins Italics"/>
              </a:rPr>
              <a:t>  border: 3px solid #73AD21;</a:t>
            </a:r>
          </a:p>
          <a:p>
            <a:pPr algn="l">
              <a:lnSpc>
                <a:spcPts val="3920"/>
              </a:lnSpc>
              <a:spcBef>
                <a:spcPct val="0"/>
              </a:spcBef>
            </a:pPr>
            <a:r>
              <a:rPr lang="en-US" sz="2800" i="1" dirty="0">
                <a:solidFill>
                  <a:srgbClr val="000000"/>
                </a:solidFill>
                <a:latin typeface="Poppins Italics"/>
                <a:ea typeface="Poppins Italics"/>
                <a:cs typeface="Poppins Italics"/>
                <a:sym typeface="Poppins Italics"/>
              </a:rPr>
              <a:t>}</a:t>
            </a:r>
          </a:p>
          <a:p>
            <a:pPr algn="l">
              <a:lnSpc>
                <a:spcPts val="3920"/>
              </a:lnSpc>
              <a:spcBef>
                <a:spcPct val="0"/>
              </a:spcBef>
            </a:pPr>
            <a:endParaRPr lang="en-US" sz="2800" i="1" dirty="0">
              <a:solidFill>
                <a:srgbClr val="000000"/>
              </a:solidFill>
              <a:latin typeface="Poppins Italics"/>
              <a:ea typeface="Poppins Italics"/>
              <a:cs typeface="Poppins Italics"/>
              <a:sym typeface="Poppins Italic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899569" y="4554963"/>
            <a:ext cx="1198195" cy="970538"/>
          </a:xfrm>
          <a:custGeom>
            <a:avLst/>
            <a:gdLst/>
            <a:ahLst/>
            <a:cxnLst/>
            <a:rect l="l" t="t" r="r" b="b"/>
            <a:pathLst>
              <a:path w="1198195" h="970538">
                <a:moveTo>
                  <a:pt x="0" y="0"/>
                </a:moveTo>
                <a:lnTo>
                  <a:pt x="1198194" y="0"/>
                </a:lnTo>
                <a:lnTo>
                  <a:pt x="1198194" y="970538"/>
                </a:lnTo>
                <a:lnTo>
                  <a:pt x="0" y="97053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p:cNvSpPr/>
          <p:nvPr/>
        </p:nvSpPr>
        <p:spPr>
          <a:xfrm rot="5400000" flipV="1">
            <a:off x="12965612" y="3004231"/>
            <a:ext cx="10478805" cy="4086734"/>
          </a:xfrm>
          <a:custGeom>
            <a:avLst/>
            <a:gdLst/>
            <a:ahLst/>
            <a:cxnLst/>
            <a:rect l="l" t="t" r="r" b="b"/>
            <a:pathLst>
              <a:path w="10478805" h="4086734">
                <a:moveTo>
                  <a:pt x="0" y="4086734"/>
                </a:moveTo>
                <a:lnTo>
                  <a:pt x="10478805" y="4086734"/>
                </a:lnTo>
                <a:lnTo>
                  <a:pt x="10478805" y="0"/>
                </a:lnTo>
                <a:lnTo>
                  <a:pt x="0" y="0"/>
                </a:lnTo>
                <a:lnTo>
                  <a:pt x="0" y="4086734"/>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p:cNvSpPr txBox="1"/>
          <p:nvPr/>
        </p:nvSpPr>
        <p:spPr>
          <a:xfrm>
            <a:off x="2813464" y="2692386"/>
            <a:ext cx="5036848" cy="3376295"/>
          </a:xfrm>
          <a:prstGeom prst="rect">
            <a:avLst/>
          </a:prstGeom>
        </p:spPr>
        <p:txBody>
          <a:bodyPr lIns="0" tIns="0" rIns="0" bIns="0" rtlCol="0" anchor="t">
            <a:spAutoFit/>
          </a:bodyPr>
          <a:lstStyle/>
          <a:p>
            <a:pPr algn="just">
              <a:lnSpc>
                <a:spcPts val="4479"/>
              </a:lnSpc>
            </a:pPr>
            <a:r>
              <a:rPr lang="en-US" sz="3199">
                <a:solidFill>
                  <a:srgbClr val="000000"/>
                </a:solidFill>
                <a:latin typeface="Poppins"/>
                <a:ea typeface="Poppins"/>
                <a:cs typeface="Poppins"/>
                <a:sym typeface="Poppins"/>
              </a:rPr>
              <a:t>An element with the style </a:t>
            </a:r>
            <a:r>
              <a:rPr lang="en-US" sz="3199" b="1">
                <a:solidFill>
                  <a:srgbClr val="FF914D"/>
                </a:solidFill>
                <a:latin typeface="Poppins Bold"/>
                <a:ea typeface="Poppins Bold"/>
                <a:cs typeface="Poppins Bold"/>
                <a:sym typeface="Poppins Bold"/>
              </a:rPr>
              <a:t>position: absolute;</a:t>
            </a:r>
            <a:r>
              <a:rPr lang="en-US" sz="3199">
                <a:solidFill>
                  <a:srgbClr val="000000"/>
                </a:solidFill>
                <a:latin typeface="Poppins"/>
                <a:ea typeface="Poppins"/>
                <a:cs typeface="Poppins"/>
                <a:sym typeface="Poppins"/>
              </a:rPr>
              <a:t> is positioned relative to its closest ancestor that has a position other than `static`. </a:t>
            </a:r>
          </a:p>
        </p:txBody>
      </p:sp>
      <p:sp>
        <p:nvSpPr>
          <p:cNvPr id="5" name="Freeform 5"/>
          <p:cNvSpPr/>
          <p:nvPr/>
        </p:nvSpPr>
        <p:spPr>
          <a:xfrm rot="5400000">
            <a:off x="-5438253" y="3004231"/>
            <a:ext cx="10478805" cy="4086734"/>
          </a:xfrm>
          <a:custGeom>
            <a:avLst/>
            <a:gdLst/>
            <a:ahLst/>
            <a:cxnLst/>
            <a:rect l="l" t="t" r="r" b="b"/>
            <a:pathLst>
              <a:path w="10478805" h="4086734">
                <a:moveTo>
                  <a:pt x="0" y="0"/>
                </a:moveTo>
                <a:lnTo>
                  <a:pt x="10478805" y="0"/>
                </a:lnTo>
                <a:lnTo>
                  <a:pt x="10478805" y="4086734"/>
                </a:lnTo>
                <a:lnTo>
                  <a:pt x="0" y="40867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a:off x="1028700" y="9280389"/>
            <a:ext cx="10029088" cy="3086100"/>
            <a:chOff x="0" y="0"/>
            <a:chExt cx="2641406" cy="812800"/>
          </a:xfrm>
        </p:grpSpPr>
        <p:sp>
          <p:nvSpPr>
            <p:cNvPr id="7" name="Freeform 7"/>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8" name="TextBox 8"/>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9" name="Group 9"/>
          <p:cNvGrpSpPr/>
          <p:nvPr/>
        </p:nvGrpSpPr>
        <p:grpSpPr>
          <a:xfrm>
            <a:off x="7230212" y="9280389"/>
            <a:ext cx="10029088" cy="3086100"/>
            <a:chOff x="0" y="0"/>
            <a:chExt cx="2641406" cy="812800"/>
          </a:xfrm>
        </p:grpSpPr>
        <p:sp>
          <p:nvSpPr>
            <p:cNvPr id="10" name="Freeform 10"/>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1" name="TextBox 11"/>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2" name="Group 12"/>
          <p:cNvGrpSpPr/>
          <p:nvPr/>
        </p:nvGrpSpPr>
        <p:grpSpPr>
          <a:xfrm>
            <a:off x="1437469" y="9280389"/>
            <a:ext cx="15413063" cy="3086100"/>
            <a:chOff x="0" y="0"/>
            <a:chExt cx="4059408" cy="812800"/>
          </a:xfrm>
        </p:grpSpPr>
        <p:sp>
          <p:nvSpPr>
            <p:cNvPr id="13" name="Freeform 13"/>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14" name="TextBox 14"/>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grpSp>
        <p:nvGrpSpPr>
          <p:cNvPr id="15" name="Group 15"/>
          <p:cNvGrpSpPr/>
          <p:nvPr/>
        </p:nvGrpSpPr>
        <p:grpSpPr>
          <a:xfrm>
            <a:off x="1028700" y="-2003052"/>
            <a:ext cx="10029088" cy="3086100"/>
            <a:chOff x="0" y="0"/>
            <a:chExt cx="2641406" cy="812800"/>
          </a:xfrm>
        </p:grpSpPr>
        <p:sp>
          <p:nvSpPr>
            <p:cNvPr id="16" name="Freeform 16"/>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17" name="TextBox 17"/>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8" name="Group 18"/>
          <p:cNvGrpSpPr/>
          <p:nvPr/>
        </p:nvGrpSpPr>
        <p:grpSpPr>
          <a:xfrm>
            <a:off x="7230212" y="-2003052"/>
            <a:ext cx="10029088" cy="3086100"/>
            <a:chOff x="0" y="0"/>
            <a:chExt cx="2641406" cy="812800"/>
          </a:xfrm>
        </p:grpSpPr>
        <p:sp>
          <p:nvSpPr>
            <p:cNvPr id="19" name="Freeform 19"/>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20" name="TextBox 20"/>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21" name="Group 21"/>
          <p:cNvGrpSpPr/>
          <p:nvPr/>
        </p:nvGrpSpPr>
        <p:grpSpPr>
          <a:xfrm>
            <a:off x="1437469" y="-2003052"/>
            <a:ext cx="15413063" cy="3086100"/>
            <a:chOff x="0" y="0"/>
            <a:chExt cx="4059408" cy="812800"/>
          </a:xfrm>
        </p:grpSpPr>
        <p:sp>
          <p:nvSpPr>
            <p:cNvPr id="22" name="Freeform 22"/>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23" name="TextBox 23"/>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sp>
        <p:nvSpPr>
          <p:cNvPr id="24" name="TextBox 24"/>
          <p:cNvSpPr txBox="1"/>
          <p:nvPr/>
        </p:nvSpPr>
        <p:spPr>
          <a:xfrm>
            <a:off x="1844517" y="1636895"/>
            <a:ext cx="12515477" cy="905510"/>
          </a:xfrm>
          <a:prstGeom prst="rect">
            <a:avLst/>
          </a:prstGeom>
        </p:spPr>
        <p:txBody>
          <a:bodyPr lIns="0" tIns="0" rIns="0" bIns="0" rtlCol="0" anchor="t">
            <a:spAutoFit/>
          </a:bodyPr>
          <a:lstStyle/>
          <a:p>
            <a:pPr algn="l">
              <a:lnSpc>
                <a:spcPts val="6399"/>
              </a:lnSpc>
            </a:pPr>
            <a:r>
              <a:rPr lang="en-US" sz="6399" b="1">
                <a:solidFill>
                  <a:srgbClr val="1D117F"/>
                </a:solidFill>
                <a:latin typeface="Poppins Bold"/>
                <a:ea typeface="Poppins Bold"/>
                <a:cs typeface="Poppins Bold"/>
                <a:sym typeface="Poppins Bold"/>
              </a:rPr>
              <a:t>position: absolute;</a:t>
            </a:r>
          </a:p>
        </p:txBody>
      </p:sp>
      <p:sp>
        <p:nvSpPr>
          <p:cNvPr id="25" name="TextBox 25"/>
          <p:cNvSpPr txBox="1"/>
          <p:nvPr/>
        </p:nvSpPr>
        <p:spPr>
          <a:xfrm>
            <a:off x="10188100" y="2679687"/>
            <a:ext cx="4160540" cy="6711315"/>
          </a:xfrm>
          <a:prstGeom prst="rect">
            <a:avLst/>
          </a:prstGeom>
        </p:spPr>
        <p:txBody>
          <a:bodyPr lIns="0" tIns="0" rIns="0" bIns="0" rtlCol="0" anchor="t">
            <a:spAutoFit/>
          </a:bodyPr>
          <a:lstStyle/>
          <a:p>
            <a:pPr algn="l">
              <a:lnSpc>
                <a:spcPts val="3360"/>
              </a:lnSpc>
              <a:spcBef>
                <a:spcPct val="0"/>
              </a:spcBef>
            </a:pPr>
            <a:r>
              <a:rPr lang="en-US" sz="2400" i="1">
                <a:solidFill>
                  <a:srgbClr val="000000"/>
                </a:solidFill>
                <a:latin typeface="Poppins Italics"/>
                <a:ea typeface="Poppins Italics"/>
                <a:cs typeface="Poppins Italics"/>
                <a:sym typeface="Poppins Italics"/>
              </a:rPr>
              <a:t>div.relative {</a:t>
            </a:r>
          </a:p>
          <a:p>
            <a:pPr algn="l">
              <a:lnSpc>
                <a:spcPts val="3360"/>
              </a:lnSpc>
              <a:spcBef>
                <a:spcPct val="0"/>
              </a:spcBef>
            </a:pPr>
            <a:r>
              <a:rPr lang="en-US" sz="2400" i="1">
                <a:solidFill>
                  <a:srgbClr val="000000"/>
                </a:solidFill>
                <a:latin typeface="Poppins Italics"/>
                <a:ea typeface="Poppins Italics"/>
                <a:cs typeface="Poppins Italics"/>
                <a:sym typeface="Poppins Italics"/>
              </a:rPr>
              <a:t>  position: relative;</a:t>
            </a:r>
          </a:p>
          <a:p>
            <a:pPr algn="l">
              <a:lnSpc>
                <a:spcPts val="3360"/>
              </a:lnSpc>
              <a:spcBef>
                <a:spcPct val="0"/>
              </a:spcBef>
            </a:pPr>
            <a:r>
              <a:rPr lang="en-US" sz="2400" i="1">
                <a:solidFill>
                  <a:srgbClr val="000000"/>
                </a:solidFill>
                <a:latin typeface="Poppins Italics"/>
                <a:ea typeface="Poppins Italics"/>
                <a:cs typeface="Poppins Italics"/>
                <a:sym typeface="Poppins Italics"/>
              </a:rPr>
              <a:t>  width: 400px;</a:t>
            </a:r>
          </a:p>
          <a:p>
            <a:pPr algn="l">
              <a:lnSpc>
                <a:spcPts val="3360"/>
              </a:lnSpc>
              <a:spcBef>
                <a:spcPct val="0"/>
              </a:spcBef>
            </a:pPr>
            <a:r>
              <a:rPr lang="en-US" sz="2400" i="1">
                <a:solidFill>
                  <a:srgbClr val="000000"/>
                </a:solidFill>
                <a:latin typeface="Poppins Italics"/>
                <a:ea typeface="Poppins Italics"/>
                <a:cs typeface="Poppins Italics"/>
                <a:sym typeface="Poppins Italics"/>
              </a:rPr>
              <a:t>  height: 200px;</a:t>
            </a:r>
          </a:p>
          <a:p>
            <a:pPr algn="l">
              <a:lnSpc>
                <a:spcPts val="3360"/>
              </a:lnSpc>
              <a:spcBef>
                <a:spcPct val="0"/>
              </a:spcBef>
            </a:pPr>
            <a:r>
              <a:rPr lang="en-US" sz="2400" i="1">
                <a:solidFill>
                  <a:srgbClr val="000000"/>
                </a:solidFill>
                <a:latin typeface="Poppins Italics"/>
                <a:ea typeface="Poppins Italics"/>
                <a:cs typeface="Poppins Italics"/>
                <a:sym typeface="Poppins Italics"/>
              </a:rPr>
              <a:t>  border: 3px solid #73AD21;</a:t>
            </a:r>
          </a:p>
          <a:p>
            <a:pPr algn="l">
              <a:lnSpc>
                <a:spcPts val="3360"/>
              </a:lnSpc>
              <a:spcBef>
                <a:spcPct val="0"/>
              </a:spcBef>
            </a:pPr>
            <a:r>
              <a:rPr lang="en-US" sz="2400" i="1">
                <a:solidFill>
                  <a:srgbClr val="000000"/>
                </a:solidFill>
                <a:latin typeface="Poppins Italics"/>
                <a:ea typeface="Poppins Italics"/>
                <a:cs typeface="Poppins Italics"/>
                <a:sym typeface="Poppins Italics"/>
              </a:rPr>
              <a:t>}</a:t>
            </a:r>
          </a:p>
          <a:p>
            <a:pPr algn="l">
              <a:lnSpc>
                <a:spcPts val="3360"/>
              </a:lnSpc>
              <a:spcBef>
                <a:spcPct val="0"/>
              </a:spcBef>
            </a:pPr>
            <a:endParaRPr lang="en-US" sz="2400" i="1">
              <a:solidFill>
                <a:srgbClr val="000000"/>
              </a:solidFill>
              <a:latin typeface="Poppins Italics"/>
              <a:ea typeface="Poppins Italics"/>
              <a:cs typeface="Poppins Italics"/>
              <a:sym typeface="Poppins Italics"/>
            </a:endParaRPr>
          </a:p>
          <a:p>
            <a:pPr algn="l">
              <a:lnSpc>
                <a:spcPts val="3360"/>
              </a:lnSpc>
              <a:spcBef>
                <a:spcPct val="0"/>
              </a:spcBef>
            </a:pPr>
            <a:r>
              <a:rPr lang="en-US" sz="2400" i="1">
                <a:solidFill>
                  <a:srgbClr val="000000"/>
                </a:solidFill>
                <a:latin typeface="Poppins Italics"/>
                <a:ea typeface="Poppins Italics"/>
                <a:cs typeface="Poppins Italics"/>
                <a:sym typeface="Poppins Italics"/>
              </a:rPr>
              <a:t>div.absolute {</a:t>
            </a:r>
          </a:p>
          <a:p>
            <a:pPr algn="l">
              <a:lnSpc>
                <a:spcPts val="3360"/>
              </a:lnSpc>
              <a:spcBef>
                <a:spcPct val="0"/>
              </a:spcBef>
            </a:pPr>
            <a:r>
              <a:rPr lang="en-US" sz="2400" i="1">
                <a:solidFill>
                  <a:srgbClr val="000000"/>
                </a:solidFill>
                <a:latin typeface="Poppins Italics"/>
                <a:ea typeface="Poppins Italics"/>
                <a:cs typeface="Poppins Italics"/>
                <a:sym typeface="Poppins Italics"/>
              </a:rPr>
              <a:t>  position: absolute;</a:t>
            </a:r>
          </a:p>
          <a:p>
            <a:pPr algn="l">
              <a:lnSpc>
                <a:spcPts val="3360"/>
              </a:lnSpc>
              <a:spcBef>
                <a:spcPct val="0"/>
              </a:spcBef>
            </a:pPr>
            <a:r>
              <a:rPr lang="en-US" sz="2400" i="1">
                <a:solidFill>
                  <a:srgbClr val="000000"/>
                </a:solidFill>
                <a:latin typeface="Poppins Italics"/>
                <a:ea typeface="Poppins Italics"/>
                <a:cs typeface="Poppins Italics"/>
                <a:sym typeface="Poppins Italics"/>
              </a:rPr>
              <a:t>  top: 80px;</a:t>
            </a:r>
          </a:p>
          <a:p>
            <a:pPr algn="l">
              <a:lnSpc>
                <a:spcPts val="3360"/>
              </a:lnSpc>
              <a:spcBef>
                <a:spcPct val="0"/>
              </a:spcBef>
            </a:pPr>
            <a:r>
              <a:rPr lang="en-US" sz="2400" i="1">
                <a:solidFill>
                  <a:srgbClr val="000000"/>
                </a:solidFill>
                <a:latin typeface="Poppins Italics"/>
                <a:ea typeface="Poppins Italics"/>
                <a:cs typeface="Poppins Italics"/>
                <a:sym typeface="Poppins Italics"/>
              </a:rPr>
              <a:t>  right: 0;</a:t>
            </a:r>
          </a:p>
          <a:p>
            <a:pPr algn="l">
              <a:lnSpc>
                <a:spcPts val="3360"/>
              </a:lnSpc>
              <a:spcBef>
                <a:spcPct val="0"/>
              </a:spcBef>
            </a:pPr>
            <a:r>
              <a:rPr lang="en-US" sz="2400" i="1">
                <a:solidFill>
                  <a:srgbClr val="000000"/>
                </a:solidFill>
                <a:latin typeface="Poppins Italics"/>
                <a:ea typeface="Poppins Italics"/>
                <a:cs typeface="Poppins Italics"/>
                <a:sym typeface="Poppins Italics"/>
              </a:rPr>
              <a:t>  width: 200px;</a:t>
            </a:r>
          </a:p>
          <a:p>
            <a:pPr algn="l">
              <a:lnSpc>
                <a:spcPts val="3360"/>
              </a:lnSpc>
              <a:spcBef>
                <a:spcPct val="0"/>
              </a:spcBef>
            </a:pPr>
            <a:r>
              <a:rPr lang="en-US" sz="2400" i="1">
                <a:solidFill>
                  <a:srgbClr val="000000"/>
                </a:solidFill>
                <a:latin typeface="Poppins Italics"/>
                <a:ea typeface="Poppins Italics"/>
                <a:cs typeface="Poppins Italics"/>
                <a:sym typeface="Poppins Italics"/>
              </a:rPr>
              <a:t>  height: 100px;</a:t>
            </a:r>
          </a:p>
          <a:p>
            <a:pPr algn="l">
              <a:lnSpc>
                <a:spcPts val="3360"/>
              </a:lnSpc>
              <a:spcBef>
                <a:spcPct val="0"/>
              </a:spcBef>
            </a:pPr>
            <a:r>
              <a:rPr lang="en-US" sz="2400" i="1">
                <a:solidFill>
                  <a:srgbClr val="000000"/>
                </a:solidFill>
                <a:latin typeface="Poppins Italics"/>
                <a:ea typeface="Poppins Italics"/>
                <a:cs typeface="Poppins Italics"/>
                <a:sym typeface="Poppins Italics"/>
              </a:rPr>
              <a:t>  border: 3px solid #73AD21;</a:t>
            </a:r>
          </a:p>
          <a:p>
            <a:pPr algn="l">
              <a:lnSpc>
                <a:spcPts val="3360"/>
              </a:lnSpc>
              <a:spcBef>
                <a:spcPct val="0"/>
              </a:spcBef>
            </a:pPr>
            <a:r>
              <a:rPr lang="en-US" sz="2400" i="1">
                <a:solidFill>
                  <a:srgbClr val="000000"/>
                </a:solidFill>
                <a:latin typeface="Poppins Italics"/>
                <a:ea typeface="Poppins Italics"/>
                <a:cs typeface="Poppins Italics"/>
                <a:sym typeface="Poppins Italics"/>
              </a:rPr>
              <a:t>}</a:t>
            </a:r>
          </a:p>
          <a:p>
            <a:pPr algn="l">
              <a:lnSpc>
                <a:spcPts val="3360"/>
              </a:lnSpc>
              <a:spcBef>
                <a:spcPct val="0"/>
              </a:spcBef>
            </a:pPr>
            <a:endParaRPr lang="en-US" sz="2400" i="1">
              <a:solidFill>
                <a:srgbClr val="000000"/>
              </a:solidFill>
              <a:latin typeface="Poppins Italics"/>
              <a:ea typeface="Poppins Italics"/>
              <a:cs typeface="Poppins Italics"/>
              <a:sym typeface="Poppins Italic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899569" y="4554963"/>
            <a:ext cx="1198195" cy="970538"/>
          </a:xfrm>
          <a:custGeom>
            <a:avLst/>
            <a:gdLst/>
            <a:ahLst/>
            <a:cxnLst/>
            <a:rect l="l" t="t" r="r" b="b"/>
            <a:pathLst>
              <a:path w="1198195" h="970538">
                <a:moveTo>
                  <a:pt x="0" y="0"/>
                </a:moveTo>
                <a:lnTo>
                  <a:pt x="1198194" y="0"/>
                </a:lnTo>
                <a:lnTo>
                  <a:pt x="1198194" y="970538"/>
                </a:lnTo>
                <a:lnTo>
                  <a:pt x="0" y="97053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p:cNvSpPr/>
          <p:nvPr/>
        </p:nvSpPr>
        <p:spPr>
          <a:xfrm rot="5400000" flipV="1">
            <a:off x="12965612" y="3004231"/>
            <a:ext cx="10478805" cy="4086734"/>
          </a:xfrm>
          <a:custGeom>
            <a:avLst/>
            <a:gdLst/>
            <a:ahLst/>
            <a:cxnLst/>
            <a:rect l="l" t="t" r="r" b="b"/>
            <a:pathLst>
              <a:path w="10478805" h="4086734">
                <a:moveTo>
                  <a:pt x="0" y="4086734"/>
                </a:moveTo>
                <a:lnTo>
                  <a:pt x="10478805" y="4086734"/>
                </a:lnTo>
                <a:lnTo>
                  <a:pt x="10478805" y="0"/>
                </a:lnTo>
                <a:lnTo>
                  <a:pt x="0" y="0"/>
                </a:lnTo>
                <a:lnTo>
                  <a:pt x="0" y="4086734"/>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p:cNvSpPr txBox="1"/>
          <p:nvPr/>
        </p:nvSpPr>
        <p:spPr>
          <a:xfrm>
            <a:off x="2407491" y="3344276"/>
            <a:ext cx="6203109" cy="3433056"/>
          </a:xfrm>
          <a:prstGeom prst="rect">
            <a:avLst/>
          </a:prstGeom>
        </p:spPr>
        <p:txBody>
          <a:bodyPr wrap="square" lIns="0" tIns="0" rIns="0" bIns="0" rtlCol="0" anchor="t">
            <a:spAutoFit/>
          </a:bodyPr>
          <a:lstStyle/>
          <a:p>
            <a:pPr algn="just">
              <a:lnSpc>
                <a:spcPts val="4479"/>
              </a:lnSpc>
            </a:pPr>
            <a:r>
              <a:rPr lang="en-US" sz="3199" dirty="0">
                <a:solidFill>
                  <a:srgbClr val="000000"/>
                </a:solidFill>
                <a:latin typeface="Poppins"/>
                <a:ea typeface="Poppins"/>
                <a:cs typeface="Poppins"/>
                <a:sym typeface="Poppins"/>
              </a:rPr>
              <a:t>The </a:t>
            </a:r>
            <a:r>
              <a:rPr lang="en-US" sz="3199" b="1" dirty="0">
                <a:solidFill>
                  <a:srgbClr val="FF914D"/>
                </a:solidFill>
                <a:latin typeface="Poppins Bold"/>
                <a:ea typeface="Poppins Bold"/>
                <a:cs typeface="Poppins Bold"/>
                <a:sym typeface="Poppins Bold"/>
              </a:rPr>
              <a:t>position: sticky;</a:t>
            </a:r>
            <a:r>
              <a:rPr lang="en-US" sz="3199" dirty="0">
                <a:solidFill>
                  <a:srgbClr val="000000"/>
                </a:solidFill>
                <a:latin typeface="Poppins"/>
                <a:ea typeface="Poppins"/>
                <a:cs typeface="Poppins"/>
                <a:sym typeface="Poppins"/>
              </a:rPr>
              <a:t> property is a hybrid positioning option that switches between relative and fixed positioning depending on the user's scroll position.</a:t>
            </a:r>
          </a:p>
        </p:txBody>
      </p:sp>
      <p:sp>
        <p:nvSpPr>
          <p:cNvPr id="5" name="Freeform 5"/>
          <p:cNvSpPr/>
          <p:nvPr/>
        </p:nvSpPr>
        <p:spPr>
          <a:xfrm rot="5400000">
            <a:off x="-5438253" y="3004231"/>
            <a:ext cx="10478805" cy="4086734"/>
          </a:xfrm>
          <a:custGeom>
            <a:avLst/>
            <a:gdLst/>
            <a:ahLst/>
            <a:cxnLst/>
            <a:rect l="l" t="t" r="r" b="b"/>
            <a:pathLst>
              <a:path w="10478805" h="4086734">
                <a:moveTo>
                  <a:pt x="0" y="0"/>
                </a:moveTo>
                <a:lnTo>
                  <a:pt x="10478805" y="0"/>
                </a:lnTo>
                <a:lnTo>
                  <a:pt x="10478805" y="4086734"/>
                </a:lnTo>
                <a:lnTo>
                  <a:pt x="0" y="40867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a:off x="1028700" y="9280389"/>
            <a:ext cx="10029088" cy="3086100"/>
            <a:chOff x="0" y="0"/>
            <a:chExt cx="2641406" cy="812800"/>
          </a:xfrm>
        </p:grpSpPr>
        <p:sp>
          <p:nvSpPr>
            <p:cNvPr id="7" name="Freeform 7"/>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8" name="TextBox 8"/>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9" name="Group 9"/>
          <p:cNvGrpSpPr/>
          <p:nvPr/>
        </p:nvGrpSpPr>
        <p:grpSpPr>
          <a:xfrm>
            <a:off x="7230212" y="9280389"/>
            <a:ext cx="10029088" cy="3086100"/>
            <a:chOff x="0" y="0"/>
            <a:chExt cx="2641406" cy="812800"/>
          </a:xfrm>
        </p:grpSpPr>
        <p:sp>
          <p:nvSpPr>
            <p:cNvPr id="10" name="Freeform 10"/>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1" name="TextBox 11"/>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2" name="Group 12"/>
          <p:cNvGrpSpPr/>
          <p:nvPr/>
        </p:nvGrpSpPr>
        <p:grpSpPr>
          <a:xfrm>
            <a:off x="1437469" y="9280389"/>
            <a:ext cx="15413063" cy="3086100"/>
            <a:chOff x="0" y="0"/>
            <a:chExt cx="4059408" cy="812800"/>
          </a:xfrm>
        </p:grpSpPr>
        <p:sp>
          <p:nvSpPr>
            <p:cNvPr id="13" name="Freeform 13"/>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14" name="TextBox 14"/>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grpSp>
        <p:nvGrpSpPr>
          <p:cNvPr id="15" name="Group 15"/>
          <p:cNvGrpSpPr/>
          <p:nvPr/>
        </p:nvGrpSpPr>
        <p:grpSpPr>
          <a:xfrm>
            <a:off x="1028700" y="-2003052"/>
            <a:ext cx="10029088" cy="3086100"/>
            <a:chOff x="0" y="0"/>
            <a:chExt cx="2641406" cy="812800"/>
          </a:xfrm>
        </p:grpSpPr>
        <p:sp>
          <p:nvSpPr>
            <p:cNvPr id="16" name="Freeform 16"/>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17" name="TextBox 17"/>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8" name="Group 18"/>
          <p:cNvGrpSpPr/>
          <p:nvPr/>
        </p:nvGrpSpPr>
        <p:grpSpPr>
          <a:xfrm>
            <a:off x="7230212" y="-2003052"/>
            <a:ext cx="10029088" cy="3086100"/>
            <a:chOff x="0" y="0"/>
            <a:chExt cx="2641406" cy="812800"/>
          </a:xfrm>
        </p:grpSpPr>
        <p:sp>
          <p:nvSpPr>
            <p:cNvPr id="19" name="Freeform 19"/>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20" name="TextBox 20"/>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21" name="Group 21"/>
          <p:cNvGrpSpPr/>
          <p:nvPr/>
        </p:nvGrpSpPr>
        <p:grpSpPr>
          <a:xfrm>
            <a:off x="1437469" y="-2003052"/>
            <a:ext cx="15413063" cy="3086100"/>
            <a:chOff x="0" y="0"/>
            <a:chExt cx="4059408" cy="812800"/>
          </a:xfrm>
        </p:grpSpPr>
        <p:sp>
          <p:nvSpPr>
            <p:cNvPr id="22" name="Freeform 22"/>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23" name="TextBox 23"/>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sp>
        <p:nvSpPr>
          <p:cNvPr id="24" name="TextBox 24"/>
          <p:cNvSpPr txBox="1"/>
          <p:nvPr/>
        </p:nvSpPr>
        <p:spPr>
          <a:xfrm>
            <a:off x="1844517" y="1636895"/>
            <a:ext cx="12515477" cy="905510"/>
          </a:xfrm>
          <a:prstGeom prst="rect">
            <a:avLst/>
          </a:prstGeom>
        </p:spPr>
        <p:txBody>
          <a:bodyPr lIns="0" tIns="0" rIns="0" bIns="0" rtlCol="0" anchor="t">
            <a:spAutoFit/>
          </a:bodyPr>
          <a:lstStyle/>
          <a:p>
            <a:pPr algn="l">
              <a:lnSpc>
                <a:spcPts val="6399"/>
              </a:lnSpc>
            </a:pPr>
            <a:r>
              <a:rPr lang="en-US" sz="6399" b="1" dirty="0">
                <a:solidFill>
                  <a:srgbClr val="1D117F"/>
                </a:solidFill>
                <a:latin typeface="Poppins Bold"/>
                <a:ea typeface="Poppins Bold"/>
                <a:cs typeface="Poppins Bold"/>
                <a:sym typeface="Poppins Bold"/>
              </a:rPr>
              <a:t>position: sticky;</a:t>
            </a:r>
          </a:p>
        </p:txBody>
      </p:sp>
      <p:sp>
        <p:nvSpPr>
          <p:cNvPr id="25" name="TextBox 25"/>
          <p:cNvSpPr txBox="1"/>
          <p:nvPr/>
        </p:nvSpPr>
        <p:spPr>
          <a:xfrm>
            <a:off x="9903901" y="3344276"/>
            <a:ext cx="5356920" cy="3743325"/>
          </a:xfrm>
          <a:prstGeom prst="rect">
            <a:avLst/>
          </a:prstGeom>
        </p:spPr>
        <p:txBody>
          <a:bodyPr lIns="0" tIns="0" rIns="0" bIns="0" rtlCol="0" anchor="t">
            <a:spAutoFit/>
          </a:bodyPr>
          <a:lstStyle/>
          <a:p>
            <a:pPr algn="l">
              <a:lnSpc>
                <a:spcPts val="4200"/>
              </a:lnSpc>
              <a:spcBef>
                <a:spcPct val="0"/>
              </a:spcBef>
            </a:pPr>
            <a:r>
              <a:rPr lang="en-US" sz="3000" i="1" dirty="0" err="1">
                <a:solidFill>
                  <a:srgbClr val="000000"/>
                </a:solidFill>
                <a:latin typeface="Poppins Italics"/>
                <a:ea typeface="Poppins Italics"/>
                <a:cs typeface="Poppins Italics"/>
                <a:sym typeface="Poppins Italics"/>
              </a:rPr>
              <a:t>div.sticky</a:t>
            </a:r>
            <a:r>
              <a:rPr lang="en-US" sz="3000" i="1" dirty="0">
                <a:solidFill>
                  <a:srgbClr val="000000"/>
                </a:solidFill>
                <a:latin typeface="Poppins Italics"/>
                <a:ea typeface="Poppins Italics"/>
                <a:cs typeface="Poppins Italics"/>
                <a:sym typeface="Poppins Italics"/>
              </a:rPr>
              <a:t> {</a:t>
            </a:r>
          </a:p>
          <a:p>
            <a:pPr algn="l">
              <a:lnSpc>
                <a:spcPts val="4200"/>
              </a:lnSpc>
              <a:spcBef>
                <a:spcPct val="0"/>
              </a:spcBef>
            </a:pPr>
            <a:r>
              <a:rPr lang="en-US" sz="3000" i="1" dirty="0">
                <a:solidFill>
                  <a:srgbClr val="000000"/>
                </a:solidFill>
                <a:latin typeface="Poppins Italics"/>
                <a:ea typeface="Poppins Italics"/>
                <a:cs typeface="Poppins Italics"/>
                <a:sym typeface="Poppins Italics"/>
              </a:rPr>
              <a:t>  position: sticky;</a:t>
            </a:r>
          </a:p>
          <a:p>
            <a:pPr algn="l">
              <a:lnSpc>
                <a:spcPts val="4200"/>
              </a:lnSpc>
              <a:spcBef>
                <a:spcPct val="0"/>
              </a:spcBef>
            </a:pPr>
            <a:r>
              <a:rPr lang="en-US" sz="3000" i="1" dirty="0">
                <a:solidFill>
                  <a:srgbClr val="000000"/>
                </a:solidFill>
                <a:latin typeface="Poppins Italics"/>
                <a:ea typeface="Poppins Italics"/>
                <a:cs typeface="Poppins Italics"/>
                <a:sym typeface="Poppins Italics"/>
              </a:rPr>
              <a:t>  top: 0;</a:t>
            </a:r>
          </a:p>
          <a:p>
            <a:pPr algn="l">
              <a:lnSpc>
                <a:spcPts val="4200"/>
              </a:lnSpc>
              <a:spcBef>
                <a:spcPct val="0"/>
              </a:spcBef>
            </a:pPr>
            <a:r>
              <a:rPr lang="en-US" sz="3000" i="1" dirty="0">
                <a:solidFill>
                  <a:srgbClr val="000000"/>
                </a:solidFill>
                <a:latin typeface="Poppins Italics"/>
                <a:ea typeface="Poppins Italics"/>
                <a:cs typeface="Poppins Italics"/>
                <a:sym typeface="Poppins Italics"/>
              </a:rPr>
              <a:t>  background-color: green;</a:t>
            </a:r>
          </a:p>
          <a:p>
            <a:pPr algn="l">
              <a:lnSpc>
                <a:spcPts val="4200"/>
              </a:lnSpc>
              <a:spcBef>
                <a:spcPct val="0"/>
              </a:spcBef>
            </a:pPr>
            <a:r>
              <a:rPr lang="en-US" sz="3000" i="1" dirty="0">
                <a:solidFill>
                  <a:srgbClr val="000000"/>
                </a:solidFill>
                <a:latin typeface="Poppins Italics"/>
                <a:ea typeface="Poppins Italics"/>
                <a:cs typeface="Poppins Italics"/>
                <a:sym typeface="Poppins Italics"/>
              </a:rPr>
              <a:t>  border: 2px solid #4CAF50;</a:t>
            </a:r>
          </a:p>
          <a:p>
            <a:pPr algn="l">
              <a:lnSpc>
                <a:spcPts val="4200"/>
              </a:lnSpc>
              <a:spcBef>
                <a:spcPct val="0"/>
              </a:spcBef>
            </a:pPr>
            <a:r>
              <a:rPr lang="en-US" sz="3000" i="1" dirty="0">
                <a:solidFill>
                  <a:srgbClr val="000000"/>
                </a:solidFill>
                <a:latin typeface="Poppins Italics"/>
                <a:ea typeface="Poppins Italics"/>
                <a:cs typeface="Poppins Italics"/>
                <a:sym typeface="Poppins Italics"/>
              </a:rPr>
              <a:t>}</a:t>
            </a:r>
          </a:p>
          <a:p>
            <a:pPr algn="l">
              <a:lnSpc>
                <a:spcPts val="4200"/>
              </a:lnSpc>
              <a:spcBef>
                <a:spcPct val="0"/>
              </a:spcBef>
            </a:pPr>
            <a:endParaRPr lang="en-US" sz="3000" i="1" dirty="0">
              <a:solidFill>
                <a:srgbClr val="000000"/>
              </a:solidFill>
              <a:latin typeface="Poppins Italics"/>
              <a:ea typeface="Poppins Italics"/>
              <a:cs typeface="Poppins Italics"/>
              <a:sym typeface="Poppins Italic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DD08B-BF5D-F4D8-D589-BD98634D7FF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F68C638-98B7-C8FA-4C15-2C794F067F48}"/>
              </a:ext>
            </a:extLst>
          </p:cNvPr>
          <p:cNvGrpSpPr/>
          <p:nvPr/>
        </p:nvGrpSpPr>
        <p:grpSpPr>
          <a:xfrm>
            <a:off x="5266776" y="3334120"/>
            <a:ext cx="7894545" cy="2429269"/>
            <a:chOff x="0" y="0"/>
            <a:chExt cx="2641406" cy="812800"/>
          </a:xfrm>
        </p:grpSpPr>
        <p:sp>
          <p:nvSpPr>
            <p:cNvPr id="3" name="Freeform 3">
              <a:extLst>
                <a:ext uri="{FF2B5EF4-FFF2-40B4-BE49-F238E27FC236}">
                  <a16:creationId xmlns:a16="http://schemas.microsoft.com/office/drawing/2014/main" id="{497F09D1-BF6D-DFC3-1504-CE7E54A699F4}"/>
                </a:ext>
              </a:extLst>
            </p:cNvPr>
            <p:cNvSpPr/>
            <p:nvPr/>
          </p:nvSpPr>
          <p:spPr>
            <a:xfrm>
              <a:off x="0" y="0"/>
              <a:ext cx="2641406" cy="812800"/>
            </a:xfrm>
            <a:custGeom>
              <a:avLst/>
              <a:gdLst/>
              <a:ahLst/>
              <a:cxnLst/>
              <a:rect l="l" t="t" r="r" b="b"/>
              <a:pathLst>
                <a:path w="2641406" h="812800">
                  <a:moveTo>
                    <a:pt x="98067" y="0"/>
                  </a:moveTo>
                  <a:lnTo>
                    <a:pt x="2543339" y="0"/>
                  </a:lnTo>
                  <a:cubicBezTo>
                    <a:pt x="2597500" y="0"/>
                    <a:pt x="2641406" y="43906"/>
                    <a:pt x="2641406" y="98067"/>
                  </a:cubicBezTo>
                  <a:lnTo>
                    <a:pt x="2641406" y="714733"/>
                  </a:lnTo>
                  <a:cubicBezTo>
                    <a:pt x="2641406" y="768894"/>
                    <a:pt x="2597500" y="812800"/>
                    <a:pt x="2543339" y="812800"/>
                  </a:cubicBezTo>
                  <a:lnTo>
                    <a:pt x="98067" y="812800"/>
                  </a:lnTo>
                  <a:cubicBezTo>
                    <a:pt x="43906" y="812800"/>
                    <a:pt x="0" y="768894"/>
                    <a:pt x="0" y="714733"/>
                  </a:cubicBezTo>
                  <a:lnTo>
                    <a:pt x="0" y="98067"/>
                  </a:lnTo>
                  <a:cubicBezTo>
                    <a:pt x="0" y="43906"/>
                    <a:pt x="43906" y="0"/>
                    <a:pt x="98067" y="0"/>
                  </a:cubicBezTo>
                  <a:close/>
                </a:path>
              </a:pathLst>
            </a:custGeom>
            <a:solidFill>
              <a:srgbClr val="634CC4"/>
            </a:solidFill>
          </p:spPr>
        </p:sp>
        <p:sp>
          <p:nvSpPr>
            <p:cNvPr id="4" name="TextBox 4">
              <a:extLst>
                <a:ext uri="{FF2B5EF4-FFF2-40B4-BE49-F238E27FC236}">
                  <a16:creationId xmlns:a16="http://schemas.microsoft.com/office/drawing/2014/main" id="{3C27D641-8B25-E0A8-C8D1-67FB7693BB02}"/>
                </a:ext>
              </a:extLst>
            </p:cNvPr>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5" name="Group 5">
            <a:extLst>
              <a:ext uri="{FF2B5EF4-FFF2-40B4-BE49-F238E27FC236}">
                <a16:creationId xmlns:a16="http://schemas.microsoft.com/office/drawing/2014/main" id="{B08C57AC-4227-B653-A55B-5446B64636E8}"/>
              </a:ext>
            </a:extLst>
          </p:cNvPr>
          <p:cNvGrpSpPr/>
          <p:nvPr/>
        </p:nvGrpSpPr>
        <p:grpSpPr>
          <a:xfrm>
            <a:off x="1028700" y="3909336"/>
            <a:ext cx="7894545" cy="2429269"/>
            <a:chOff x="0" y="0"/>
            <a:chExt cx="2641406" cy="812800"/>
          </a:xfrm>
        </p:grpSpPr>
        <p:sp>
          <p:nvSpPr>
            <p:cNvPr id="6" name="Freeform 6">
              <a:extLst>
                <a:ext uri="{FF2B5EF4-FFF2-40B4-BE49-F238E27FC236}">
                  <a16:creationId xmlns:a16="http://schemas.microsoft.com/office/drawing/2014/main" id="{569BC0A1-E3C5-7B35-D1FE-F740A1684F64}"/>
                </a:ext>
              </a:extLst>
            </p:cNvPr>
            <p:cNvSpPr/>
            <p:nvPr/>
          </p:nvSpPr>
          <p:spPr>
            <a:xfrm>
              <a:off x="0" y="0"/>
              <a:ext cx="2641406" cy="812800"/>
            </a:xfrm>
            <a:custGeom>
              <a:avLst/>
              <a:gdLst/>
              <a:ahLst/>
              <a:cxnLst/>
              <a:rect l="l" t="t" r="r" b="b"/>
              <a:pathLst>
                <a:path w="2641406" h="812800">
                  <a:moveTo>
                    <a:pt x="98067" y="0"/>
                  </a:moveTo>
                  <a:lnTo>
                    <a:pt x="2543339" y="0"/>
                  </a:lnTo>
                  <a:cubicBezTo>
                    <a:pt x="2597500" y="0"/>
                    <a:pt x="2641406" y="43906"/>
                    <a:pt x="2641406" y="98067"/>
                  </a:cubicBezTo>
                  <a:lnTo>
                    <a:pt x="2641406" y="714733"/>
                  </a:lnTo>
                  <a:cubicBezTo>
                    <a:pt x="2641406" y="768894"/>
                    <a:pt x="2597500" y="812800"/>
                    <a:pt x="2543339" y="812800"/>
                  </a:cubicBezTo>
                  <a:lnTo>
                    <a:pt x="98067" y="812800"/>
                  </a:lnTo>
                  <a:cubicBezTo>
                    <a:pt x="43906" y="812800"/>
                    <a:pt x="0" y="768894"/>
                    <a:pt x="0" y="714733"/>
                  </a:cubicBezTo>
                  <a:lnTo>
                    <a:pt x="0" y="98067"/>
                  </a:lnTo>
                  <a:cubicBezTo>
                    <a:pt x="0" y="43906"/>
                    <a:pt x="43906" y="0"/>
                    <a:pt x="98067" y="0"/>
                  </a:cubicBezTo>
                  <a:close/>
                </a:path>
              </a:pathLst>
            </a:custGeom>
            <a:solidFill>
              <a:srgbClr val="FF66C4"/>
            </a:solidFill>
          </p:spPr>
        </p:sp>
        <p:sp>
          <p:nvSpPr>
            <p:cNvPr id="7" name="TextBox 7">
              <a:extLst>
                <a:ext uri="{FF2B5EF4-FFF2-40B4-BE49-F238E27FC236}">
                  <a16:creationId xmlns:a16="http://schemas.microsoft.com/office/drawing/2014/main" id="{9559799A-3589-C77B-7A76-5DEA266E81AD}"/>
                </a:ext>
              </a:extLst>
            </p:cNvPr>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8" name="Group 8">
            <a:extLst>
              <a:ext uri="{FF2B5EF4-FFF2-40B4-BE49-F238E27FC236}">
                <a16:creationId xmlns:a16="http://schemas.microsoft.com/office/drawing/2014/main" id="{501A008B-9CBD-6C4C-0FE9-26A38A0D2EB2}"/>
              </a:ext>
            </a:extLst>
          </p:cNvPr>
          <p:cNvGrpSpPr/>
          <p:nvPr/>
        </p:nvGrpSpPr>
        <p:grpSpPr>
          <a:xfrm>
            <a:off x="1028700" y="3647278"/>
            <a:ext cx="12132622" cy="2429269"/>
            <a:chOff x="0" y="0"/>
            <a:chExt cx="4059408" cy="812800"/>
          </a:xfrm>
        </p:grpSpPr>
        <p:sp>
          <p:nvSpPr>
            <p:cNvPr id="9" name="Freeform 9">
              <a:extLst>
                <a:ext uri="{FF2B5EF4-FFF2-40B4-BE49-F238E27FC236}">
                  <a16:creationId xmlns:a16="http://schemas.microsoft.com/office/drawing/2014/main" id="{2F1DB9DF-8D3D-2D53-3098-7DC6C8234B31}"/>
                </a:ext>
              </a:extLst>
            </p:cNvPr>
            <p:cNvSpPr/>
            <p:nvPr/>
          </p:nvSpPr>
          <p:spPr>
            <a:xfrm>
              <a:off x="0" y="0"/>
              <a:ext cx="4059408" cy="812800"/>
            </a:xfrm>
            <a:custGeom>
              <a:avLst/>
              <a:gdLst/>
              <a:ahLst/>
              <a:cxnLst/>
              <a:rect l="l" t="t" r="r" b="b"/>
              <a:pathLst>
                <a:path w="4059408" h="812800">
                  <a:moveTo>
                    <a:pt x="63811" y="0"/>
                  </a:moveTo>
                  <a:lnTo>
                    <a:pt x="3995597" y="0"/>
                  </a:lnTo>
                  <a:cubicBezTo>
                    <a:pt x="4012521" y="0"/>
                    <a:pt x="4028751" y="6723"/>
                    <a:pt x="4040718" y="18690"/>
                  </a:cubicBezTo>
                  <a:cubicBezTo>
                    <a:pt x="4052685" y="30657"/>
                    <a:pt x="4059408" y="46887"/>
                    <a:pt x="4059408" y="63811"/>
                  </a:cubicBezTo>
                  <a:lnTo>
                    <a:pt x="4059408" y="748989"/>
                  </a:lnTo>
                  <a:cubicBezTo>
                    <a:pt x="4059408" y="765913"/>
                    <a:pt x="4052685" y="782143"/>
                    <a:pt x="4040718" y="794110"/>
                  </a:cubicBezTo>
                  <a:cubicBezTo>
                    <a:pt x="4028751" y="806077"/>
                    <a:pt x="4012521" y="812800"/>
                    <a:pt x="3995597" y="812800"/>
                  </a:cubicBezTo>
                  <a:lnTo>
                    <a:pt x="63811" y="812800"/>
                  </a:lnTo>
                  <a:cubicBezTo>
                    <a:pt x="46887" y="812800"/>
                    <a:pt x="30657" y="806077"/>
                    <a:pt x="18690" y="794110"/>
                  </a:cubicBezTo>
                  <a:cubicBezTo>
                    <a:pt x="6723" y="782143"/>
                    <a:pt x="0" y="765913"/>
                    <a:pt x="0" y="748989"/>
                  </a:cubicBezTo>
                  <a:lnTo>
                    <a:pt x="0" y="63811"/>
                  </a:lnTo>
                  <a:cubicBezTo>
                    <a:pt x="0" y="46887"/>
                    <a:pt x="6723" y="30657"/>
                    <a:pt x="18690" y="18690"/>
                  </a:cubicBezTo>
                  <a:cubicBezTo>
                    <a:pt x="30657" y="6723"/>
                    <a:pt x="46887" y="0"/>
                    <a:pt x="63811" y="0"/>
                  </a:cubicBezTo>
                  <a:close/>
                </a:path>
              </a:pathLst>
            </a:custGeom>
            <a:solidFill>
              <a:srgbClr val="0FC9DC"/>
            </a:solidFill>
          </p:spPr>
        </p:sp>
        <p:sp>
          <p:nvSpPr>
            <p:cNvPr id="10" name="TextBox 10">
              <a:extLst>
                <a:ext uri="{FF2B5EF4-FFF2-40B4-BE49-F238E27FC236}">
                  <a16:creationId xmlns:a16="http://schemas.microsoft.com/office/drawing/2014/main" id="{E4BECFF4-D774-150A-6506-36114216378A}"/>
                </a:ext>
              </a:extLst>
            </p:cNvPr>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sp>
        <p:nvSpPr>
          <p:cNvPr id="11" name="Freeform 11">
            <a:extLst>
              <a:ext uri="{FF2B5EF4-FFF2-40B4-BE49-F238E27FC236}">
                <a16:creationId xmlns:a16="http://schemas.microsoft.com/office/drawing/2014/main" id="{71C8C5D4-B886-78FE-E3E9-F6C4E464DC31}"/>
              </a:ext>
            </a:extLst>
          </p:cNvPr>
          <p:cNvSpPr/>
          <p:nvPr/>
        </p:nvSpPr>
        <p:spPr>
          <a:xfrm>
            <a:off x="13952650" y="587599"/>
            <a:ext cx="8670701" cy="8670701"/>
          </a:xfrm>
          <a:custGeom>
            <a:avLst/>
            <a:gdLst/>
            <a:ahLst/>
            <a:cxnLst/>
            <a:rect l="l" t="t" r="r" b="b"/>
            <a:pathLst>
              <a:path w="8670701" h="8670701">
                <a:moveTo>
                  <a:pt x="0" y="0"/>
                </a:moveTo>
                <a:lnTo>
                  <a:pt x="8670700" y="0"/>
                </a:lnTo>
                <a:lnTo>
                  <a:pt x="8670700" y="8670701"/>
                </a:lnTo>
                <a:lnTo>
                  <a:pt x="0" y="8670701"/>
                </a:lnTo>
                <a:lnTo>
                  <a:pt x="0" y="0"/>
                </a:lnTo>
                <a:close/>
              </a:path>
            </a:pathLst>
          </a:custGeom>
          <a:blipFill>
            <a:blip r:embed="rId2">
              <a:alphaModFix amt="68000"/>
            </a:blip>
            <a:stretch>
              <a:fillRect/>
            </a:stretch>
          </a:blipFill>
        </p:spPr>
      </p:sp>
      <p:sp>
        <p:nvSpPr>
          <p:cNvPr id="12" name="TextBox 12">
            <a:extLst>
              <a:ext uri="{FF2B5EF4-FFF2-40B4-BE49-F238E27FC236}">
                <a16:creationId xmlns:a16="http://schemas.microsoft.com/office/drawing/2014/main" id="{6710A3BB-A612-2806-81C0-881153501FB5}"/>
              </a:ext>
            </a:extLst>
          </p:cNvPr>
          <p:cNvSpPr txBox="1"/>
          <p:nvPr/>
        </p:nvSpPr>
        <p:spPr>
          <a:xfrm>
            <a:off x="2061487" y="4472982"/>
            <a:ext cx="10067048" cy="901081"/>
          </a:xfrm>
          <a:prstGeom prst="rect">
            <a:avLst/>
          </a:prstGeom>
        </p:spPr>
        <p:txBody>
          <a:bodyPr lIns="0" tIns="0" rIns="0" bIns="0" rtlCol="0" anchor="t">
            <a:spAutoFit/>
          </a:bodyPr>
          <a:lstStyle/>
          <a:p>
            <a:pPr algn="ctr">
              <a:lnSpc>
                <a:spcPts val="7383"/>
              </a:lnSpc>
            </a:pPr>
            <a:r>
              <a:rPr lang="en-US" sz="5273" b="1" dirty="0">
                <a:solidFill>
                  <a:srgbClr val="1D117F"/>
                </a:solidFill>
                <a:latin typeface="Poppins Bold"/>
                <a:ea typeface="Poppins Bold"/>
                <a:cs typeface="Poppins Bold"/>
                <a:sym typeface="Poppins Bold"/>
              </a:rPr>
              <a:t>LABORATORY EXERCISE 7</a:t>
            </a:r>
          </a:p>
        </p:txBody>
      </p:sp>
    </p:spTree>
    <p:extLst>
      <p:ext uri="{BB962C8B-B14F-4D97-AF65-F5344CB8AC3E}">
        <p14:creationId xmlns:p14="http://schemas.microsoft.com/office/powerpoint/2010/main" val="2514706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899569" y="4554963"/>
            <a:ext cx="1198195" cy="970538"/>
          </a:xfrm>
          <a:custGeom>
            <a:avLst/>
            <a:gdLst/>
            <a:ahLst/>
            <a:cxnLst/>
            <a:rect l="l" t="t" r="r" b="b"/>
            <a:pathLst>
              <a:path w="1198195" h="970538">
                <a:moveTo>
                  <a:pt x="0" y="0"/>
                </a:moveTo>
                <a:lnTo>
                  <a:pt x="1198194" y="0"/>
                </a:lnTo>
                <a:lnTo>
                  <a:pt x="1198194" y="970538"/>
                </a:lnTo>
                <a:lnTo>
                  <a:pt x="0" y="97053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p:cNvSpPr/>
          <p:nvPr/>
        </p:nvSpPr>
        <p:spPr>
          <a:xfrm rot="5400000" flipV="1">
            <a:off x="12965612" y="3004231"/>
            <a:ext cx="10478805" cy="4086734"/>
          </a:xfrm>
          <a:custGeom>
            <a:avLst/>
            <a:gdLst/>
            <a:ahLst/>
            <a:cxnLst/>
            <a:rect l="l" t="t" r="r" b="b"/>
            <a:pathLst>
              <a:path w="10478805" h="4086734">
                <a:moveTo>
                  <a:pt x="0" y="4086734"/>
                </a:moveTo>
                <a:lnTo>
                  <a:pt x="10478805" y="4086734"/>
                </a:lnTo>
                <a:lnTo>
                  <a:pt x="10478805" y="0"/>
                </a:lnTo>
                <a:lnTo>
                  <a:pt x="0" y="0"/>
                </a:lnTo>
                <a:lnTo>
                  <a:pt x="0" y="4086734"/>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p:cNvSpPr txBox="1"/>
          <p:nvPr/>
        </p:nvSpPr>
        <p:spPr>
          <a:xfrm>
            <a:off x="2407491" y="3344276"/>
            <a:ext cx="12727655" cy="4500245"/>
          </a:xfrm>
          <a:prstGeom prst="rect">
            <a:avLst/>
          </a:prstGeom>
        </p:spPr>
        <p:txBody>
          <a:bodyPr lIns="0" tIns="0" rIns="0" bIns="0" rtlCol="0" anchor="t">
            <a:spAutoFit/>
          </a:bodyPr>
          <a:lstStyle/>
          <a:p>
            <a:pPr algn="just">
              <a:lnSpc>
                <a:spcPts val="4480"/>
              </a:lnSpc>
            </a:pPr>
            <a:r>
              <a:rPr lang="en-US" sz="3200">
                <a:solidFill>
                  <a:srgbClr val="000000"/>
                </a:solidFill>
                <a:latin typeface="Poppins"/>
                <a:ea typeface="Poppins"/>
                <a:cs typeface="Poppins"/>
                <a:sym typeface="Poppins"/>
              </a:rPr>
              <a:t>body {</a:t>
            </a:r>
          </a:p>
          <a:p>
            <a:pPr algn="just">
              <a:lnSpc>
                <a:spcPts val="4480"/>
              </a:lnSpc>
            </a:pPr>
            <a:r>
              <a:rPr lang="en-US" sz="3200">
                <a:solidFill>
                  <a:srgbClr val="000000"/>
                </a:solidFill>
                <a:latin typeface="Poppins"/>
                <a:ea typeface="Poppins"/>
                <a:cs typeface="Poppins"/>
                <a:sym typeface="Poppins"/>
              </a:rPr>
              <a:t> background-color: blue;</a:t>
            </a:r>
          </a:p>
          <a:p>
            <a:pPr algn="just">
              <a:lnSpc>
                <a:spcPts val="4480"/>
              </a:lnSpc>
            </a:pPr>
            <a:r>
              <a:rPr lang="en-US" sz="3200">
                <a:solidFill>
                  <a:srgbClr val="000000"/>
                </a:solidFill>
                <a:latin typeface="Poppins"/>
                <a:ea typeface="Poppins"/>
                <a:cs typeface="Poppins"/>
                <a:sym typeface="Poppins"/>
              </a:rPr>
              <a:t>}</a:t>
            </a:r>
          </a:p>
          <a:p>
            <a:pPr algn="just">
              <a:lnSpc>
                <a:spcPts val="4480"/>
              </a:lnSpc>
            </a:pPr>
            <a:r>
              <a:rPr lang="en-US" sz="3200">
                <a:solidFill>
                  <a:srgbClr val="000000"/>
                </a:solidFill>
                <a:latin typeface="Poppins"/>
                <a:ea typeface="Poppins"/>
                <a:cs typeface="Poppins"/>
                <a:sym typeface="Poppins"/>
              </a:rPr>
              <a:t>h1{</a:t>
            </a:r>
          </a:p>
          <a:p>
            <a:pPr algn="just">
              <a:lnSpc>
                <a:spcPts val="4480"/>
              </a:lnSpc>
            </a:pPr>
            <a:r>
              <a:rPr lang="en-US" sz="3200">
                <a:solidFill>
                  <a:srgbClr val="000000"/>
                </a:solidFill>
                <a:latin typeface="Poppins"/>
                <a:ea typeface="Poppins"/>
                <a:cs typeface="Poppins"/>
                <a:sym typeface="Poppins"/>
              </a:rPr>
              <a:t> color: red</a:t>
            </a:r>
          </a:p>
          <a:p>
            <a:pPr algn="just">
              <a:lnSpc>
                <a:spcPts val="4480"/>
              </a:lnSpc>
            </a:pPr>
            <a:r>
              <a:rPr lang="en-US" sz="3200">
                <a:solidFill>
                  <a:srgbClr val="000000"/>
                </a:solidFill>
                <a:latin typeface="Poppins"/>
                <a:ea typeface="Poppins"/>
                <a:cs typeface="Poppins"/>
                <a:sym typeface="Poppins"/>
              </a:rPr>
              <a:t> text-align: center;</a:t>
            </a:r>
          </a:p>
          <a:p>
            <a:pPr algn="just">
              <a:lnSpc>
                <a:spcPts val="4480"/>
              </a:lnSpc>
            </a:pPr>
            <a:r>
              <a:rPr lang="en-US" sz="3200">
                <a:solidFill>
                  <a:srgbClr val="000000"/>
                </a:solidFill>
                <a:latin typeface="Poppins"/>
                <a:ea typeface="Poppins"/>
                <a:cs typeface="Poppins"/>
                <a:sym typeface="Poppins"/>
              </a:rPr>
              <a:t>}</a:t>
            </a:r>
          </a:p>
          <a:p>
            <a:pPr algn="just">
              <a:lnSpc>
                <a:spcPts val="4480"/>
              </a:lnSpc>
            </a:pPr>
            <a:endParaRPr lang="en-US" sz="3200">
              <a:solidFill>
                <a:srgbClr val="000000"/>
              </a:solidFill>
              <a:latin typeface="Poppins"/>
              <a:ea typeface="Poppins"/>
              <a:cs typeface="Poppins"/>
              <a:sym typeface="Poppins"/>
            </a:endParaRPr>
          </a:p>
        </p:txBody>
      </p:sp>
      <p:sp>
        <p:nvSpPr>
          <p:cNvPr id="5" name="Freeform 5"/>
          <p:cNvSpPr/>
          <p:nvPr/>
        </p:nvSpPr>
        <p:spPr>
          <a:xfrm rot="5400000">
            <a:off x="-5438253" y="3004231"/>
            <a:ext cx="10478805" cy="4086734"/>
          </a:xfrm>
          <a:custGeom>
            <a:avLst/>
            <a:gdLst/>
            <a:ahLst/>
            <a:cxnLst/>
            <a:rect l="l" t="t" r="r" b="b"/>
            <a:pathLst>
              <a:path w="10478805" h="4086734">
                <a:moveTo>
                  <a:pt x="0" y="0"/>
                </a:moveTo>
                <a:lnTo>
                  <a:pt x="10478805" y="0"/>
                </a:lnTo>
                <a:lnTo>
                  <a:pt x="10478805" y="4086734"/>
                </a:lnTo>
                <a:lnTo>
                  <a:pt x="0" y="40867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a:off x="1028700" y="9280389"/>
            <a:ext cx="10029088" cy="3086100"/>
            <a:chOff x="0" y="0"/>
            <a:chExt cx="2641406" cy="812800"/>
          </a:xfrm>
        </p:grpSpPr>
        <p:sp>
          <p:nvSpPr>
            <p:cNvPr id="7" name="Freeform 7"/>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8" name="TextBox 8"/>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9" name="Group 9"/>
          <p:cNvGrpSpPr/>
          <p:nvPr/>
        </p:nvGrpSpPr>
        <p:grpSpPr>
          <a:xfrm>
            <a:off x="7230212" y="9280389"/>
            <a:ext cx="10029088" cy="3086100"/>
            <a:chOff x="0" y="0"/>
            <a:chExt cx="2641406" cy="812800"/>
          </a:xfrm>
        </p:grpSpPr>
        <p:sp>
          <p:nvSpPr>
            <p:cNvPr id="10" name="Freeform 10"/>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1" name="TextBox 11"/>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2" name="Group 12"/>
          <p:cNvGrpSpPr/>
          <p:nvPr/>
        </p:nvGrpSpPr>
        <p:grpSpPr>
          <a:xfrm>
            <a:off x="1437469" y="9280389"/>
            <a:ext cx="15413063" cy="3086100"/>
            <a:chOff x="0" y="0"/>
            <a:chExt cx="4059408" cy="812800"/>
          </a:xfrm>
        </p:grpSpPr>
        <p:sp>
          <p:nvSpPr>
            <p:cNvPr id="13" name="Freeform 13"/>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14" name="TextBox 14"/>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grpSp>
        <p:nvGrpSpPr>
          <p:cNvPr id="15" name="Group 15"/>
          <p:cNvGrpSpPr/>
          <p:nvPr/>
        </p:nvGrpSpPr>
        <p:grpSpPr>
          <a:xfrm>
            <a:off x="1028700" y="-2003052"/>
            <a:ext cx="10029088" cy="3086100"/>
            <a:chOff x="0" y="0"/>
            <a:chExt cx="2641406" cy="812800"/>
          </a:xfrm>
        </p:grpSpPr>
        <p:sp>
          <p:nvSpPr>
            <p:cNvPr id="16" name="Freeform 16"/>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17" name="TextBox 17"/>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8" name="Group 18"/>
          <p:cNvGrpSpPr/>
          <p:nvPr/>
        </p:nvGrpSpPr>
        <p:grpSpPr>
          <a:xfrm>
            <a:off x="7230212" y="-2003052"/>
            <a:ext cx="10029088" cy="3086100"/>
            <a:chOff x="0" y="0"/>
            <a:chExt cx="2641406" cy="812800"/>
          </a:xfrm>
        </p:grpSpPr>
        <p:sp>
          <p:nvSpPr>
            <p:cNvPr id="19" name="Freeform 19"/>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20" name="TextBox 20"/>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21" name="Group 21"/>
          <p:cNvGrpSpPr/>
          <p:nvPr/>
        </p:nvGrpSpPr>
        <p:grpSpPr>
          <a:xfrm>
            <a:off x="1437469" y="-2003052"/>
            <a:ext cx="15413063" cy="3086100"/>
            <a:chOff x="0" y="0"/>
            <a:chExt cx="4059408" cy="812800"/>
          </a:xfrm>
        </p:grpSpPr>
        <p:sp>
          <p:nvSpPr>
            <p:cNvPr id="22" name="Freeform 22"/>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23" name="TextBox 23"/>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sp>
        <p:nvSpPr>
          <p:cNvPr id="24" name="TextBox 24"/>
          <p:cNvSpPr txBox="1"/>
          <p:nvPr/>
        </p:nvSpPr>
        <p:spPr>
          <a:xfrm>
            <a:off x="1844517" y="1636895"/>
            <a:ext cx="12515477" cy="905510"/>
          </a:xfrm>
          <a:prstGeom prst="rect">
            <a:avLst/>
          </a:prstGeom>
        </p:spPr>
        <p:txBody>
          <a:bodyPr lIns="0" tIns="0" rIns="0" bIns="0" rtlCol="0" anchor="t">
            <a:spAutoFit/>
          </a:bodyPr>
          <a:lstStyle/>
          <a:p>
            <a:pPr algn="l">
              <a:lnSpc>
                <a:spcPts val="6399"/>
              </a:lnSpc>
            </a:pPr>
            <a:r>
              <a:rPr lang="en-US" sz="6399" b="1">
                <a:solidFill>
                  <a:srgbClr val="1D117F"/>
                </a:solidFill>
                <a:latin typeface="Poppins Bold"/>
                <a:ea typeface="Poppins Bold"/>
                <a:cs typeface="Poppins Bold"/>
                <a:sym typeface="Poppins Bold"/>
              </a:rPr>
              <a:t>CSS Example:</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5CF56-B5C6-2461-6F1E-28E9492428C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C7252D8-689C-4916-123F-4AD8CCF332CC}"/>
              </a:ext>
            </a:extLst>
          </p:cNvPr>
          <p:cNvSpPr/>
          <p:nvPr/>
        </p:nvSpPr>
        <p:spPr>
          <a:xfrm>
            <a:off x="12899569" y="4554963"/>
            <a:ext cx="1198195" cy="970538"/>
          </a:xfrm>
          <a:custGeom>
            <a:avLst/>
            <a:gdLst/>
            <a:ahLst/>
            <a:cxnLst/>
            <a:rect l="l" t="t" r="r" b="b"/>
            <a:pathLst>
              <a:path w="1198195" h="970538">
                <a:moveTo>
                  <a:pt x="0" y="0"/>
                </a:moveTo>
                <a:lnTo>
                  <a:pt x="1198194" y="0"/>
                </a:lnTo>
                <a:lnTo>
                  <a:pt x="1198194" y="970538"/>
                </a:lnTo>
                <a:lnTo>
                  <a:pt x="0" y="97053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a:extLst>
              <a:ext uri="{FF2B5EF4-FFF2-40B4-BE49-F238E27FC236}">
                <a16:creationId xmlns:a16="http://schemas.microsoft.com/office/drawing/2014/main" id="{8CA86755-5BC6-C726-0C2F-9C0109DFD184}"/>
              </a:ext>
            </a:extLst>
          </p:cNvPr>
          <p:cNvSpPr/>
          <p:nvPr/>
        </p:nvSpPr>
        <p:spPr>
          <a:xfrm rot="5400000" flipV="1">
            <a:off x="12965612" y="3004231"/>
            <a:ext cx="10478805" cy="4086734"/>
          </a:xfrm>
          <a:custGeom>
            <a:avLst/>
            <a:gdLst/>
            <a:ahLst/>
            <a:cxnLst/>
            <a:rect l="l" t="t" r="r" b="b"/>
            <a:pathLst>
              <a:path w="10478805" h="4086734">
                <a:moveTo>
                  <a:pt x="0" y="4086734"/>
                </a:moveTo>
                <a:lnTo>
                  <a:pt x="10478805" y="4086734"/>
                </a:lnTo>
                <a:lnTo>
                  <a:pt x="10478805" y="0"/>
                </a:lnTo>
                <a:lnTo>
                  <a:pt x="0" y="0"/>
                </a:lnTo>
                <a:lnTo>
                  <a:pt x="0" y="4086734"/>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a:extLst>
              <a:ext uri="{FF2B5EF4-FFF2-40B4-BE49-F238E27FC236}">
                <a16:creationId xmlns:a16="http://schemas.microsoft.com/office/drawing/2014/main" id="{F4F9FA55-71ED-172B-7897-91849C08C195}"/>
              </a:ext>
            </a:extLst>
          </p:cNvPr>
          <p:cNvSpPr txBox="1"/>
          <p:nvPr/>
        </p:nvSpPr>
        <p:spPr>
          <a:xfrm>
            <a:off x="2639255" y="2942455"/>
            <a:ext cx="12727655" cy="5741380"/>
          </a:xfrm>
          <a:prstGeom prst="rect">
            <a:avLst/>
          </a:prstGeom>
        </p:spPr>
        <p:txBody>
          <a:bodyPr lIns="0" tIns="0" rIns="0" bIns="0" rtlCol="0" anchor="t">
            <a:spAutoFit/>
          </a:bodyPr>
          <a:lstStyle/>
          <a:p>
            <a:pPr marL="457200" indent="-457200" algn="just">
              <a:lnSpc>
                <a:spcPts val="4479"/>
              </a:lnSpc>
              <a:buFont typeface="Arial" panose="020B0604020202020204" pitchFamily="34" charset="0"/>
              <a:buChar char="•"/>
            </a:pPr>
            <a:r>
              <a:rPr lang="en-US" sz="3199" dirty="0">
                <a:solidFill>
                  <a:srgbClr val="000000"/>
                </a:solidFill>
                <a:latin typeface="Poppins"/>
                <a:ea typeface="Poppins"/>
                <a:cs typeface="Poppins"/>
                <a:sym typeface="Poppins"/>
              </a:rPr>
              <a:t>Open </a:t>
            </a:r>
            <a:r>
              <a:rPr lang="en-US" sz="3199" b="1" dirty="0">
                <a:solidFill>
                  <a:srgbClr val="FF914D"/>
                </a:solidFill>
                <a:latin typeface="Poppins Bold"/>
                <a:ea typeface="Poppins Bold"/>
                <a:cs typeface="Poppins Bold"/>
                <a:sym typeface="Poppins Bold"/>
              </a:rPr>
              <a:t>Laboratory6.html</a:t>
            </a:r>
          </a:p>
          <a:p>
            <a:pPr marL="457200" indent="-457200" algn="just">
              <a:lnSpc>
                <a:spcPts val="4479"/>
              </a:lnSpc>
              <a:buFont typeface="Arial" panose="020B0604020202020204" pitchFamily="34" charset="0"/>
              <a:buChar char="•"/>
            </a:pPr>
            <a:r>
              <a:rPr lang="en-US" sz="3199" dirty="0">
                <a:solidFill>
                  <a:srgbClr val="000000"/>
                </a:solidFill>
                <a:latin typeface="Poppins"/>
                <a:ea typeface="Poppins"/>
                <a:cs typeface="Poppins"/>
                <a:sym typeface="Poppins"/>
              </a:rPr>
              <a:t>Save the contents to a new file named</a:t>
            </a:r>
            <a:r>
              <a:rPr lang="en-US" sz="3199" b="1" dirty="0">
                <a:solidFill>
                  <a:srgbClr val="FF914D"/>
                </a:solidFill>
                <a:latin typeface="Poppins Bold"/>
                <a:ea typeface="Poppins Bold"/>
                <a:cs typeface="Poppins Bold"/>
                <a:sym typeface="Poppins Bold"/>
              </a:rPr>
              <a:t> Laboratory7.html</a:t>
            </a:r>
          </a:p>
          <a:p>
            <a:pPr marL="457200" indent="-457200" algn="just">
              <a:lnSpc>
                <a:spcPts val="4479"/>
              </a:lnSpc>
              <a:buFont typeface="Arial" panose="020B0604020202020204" pitchFamily="34" charset="0"/>
              <a:buChar char="•"/>
            </a:pPr>
            <a:r>
              <a:rPr lang="en-US" sz="3199" dirty="0">
                <a:solidFill>
                  <a:srgbClr val="000000"/>
                </a:solidFill>
                <a:latin typeface="Poppins"/>
                <a:ea typeface="Poppins"/>
                <a:cs typeface="Poppins"/>
                <a:sym typeface="Poppins"/>
              </a:rPr>
              <a:t>Change the title to </a:t>
            </a:r>
            <a:r>
              <a:rPr lang="en-US" sz="3199" b="1" dirty="0">
                <a:solidFill>
                  <a:srgbClr val="FF914D"/>
                </a:solidFill>
                <a:latin typeface="Poppins Bold"/>
                <a:ea typeface="Poppins Bold"/>
                <a:cs typeface="Poppins Bold"/>
                <a:sym typeface="Poppins Bold"/>
              </a:rPr>
              <a:t>Laboratory 7</a:t>
            </a:r>
          </a:p>
          <a:p>
            <a:pPr marL="457200" indent="-457200" algn="just">
              <a:lnSpc>
                <a:spcPts val="4479"/>
              </a:lnSpc>
              <a:buFont typeface="Arial" panose="020B0604020202020204" pitchFamily="34" charset="0"/>
              <a:buChar char="•"/>
            </a:pPr>
            <a:r>
              <a:rPr lang="en-US" sz="3199" dirty="0">
                <a:solidFill>
                  <a:srgbClr val="000000"/>
                </a:solidFill>
                <a:latin typeface="Poppins"/>
                <a:ea typeface="Poppins"/>
                <a:cs typeface="Poppins"/>
                <a:sym typeface="Poppins"/>
              </a:rPr>
              <a:t>Change the background of the last paragraph, use </a:t>
            </a:r>
            <a:r>
              <a:rPr lang="en-US" sz="3199" b="1" dirty="0">
                <a:solidFill>
                  <a:schemeClr val="accent6">
                    <a:lumMod val="75000"/>
                  </a:schemeClr>
                </a:solidFill>
                <a:latin typeface="Poppins"/>
                <a:ea typeface="Poppins"/>
                <a:cs typeface="Poppins"/>
                <a:sym typeface="Poppins"/>
              </a:rPr>
              <a:t>background image </a:t>
            </a:r>
            <a:r>
              <a:rPr lang="en-US" sz="3199" dirty="0">
                <a:solidFill>
                  <a:srgbClr val="000000"/>
                </a:solidFill>
                <a:latin typeface="Poppins"/>
                <a:ea typeface="Poppins"/>
                <a:cs typeface="Poppins"/>
                <a:sym typeface="Poppins"/>
              </a:rPr>
              <a:t>property and align to </a:t>
            </a:r>
            <a:r>
              <a:rPr lang="en-US" sz="3199" b="1" dirty="0">
                <a:solidFill>
                  <a:schemeClr val="accent6">
                    <a:lumMod val="75000"/>
                  </a:schemeClr>
                </a:solidFill>
                <a:latin typeface="Poppins"/>
                <a:ea typeface="Poppins"/>
                <a:cs typeface="Poppins"/>
                <a:sym typeface="Poppins"/>
              </a:rPr>
              <a:t>center.</a:t>
            </a:r>
            <a:endParaRPr lang="en-US" sz="3199" b="1" dirty="0">
              <a:solidFill>
                <a:schemeClr val="accent6">
                  <a:lumMod val="75000"/>
                </a:schemeClr>
              </a:solidFill>
              <a:latin typeface="Poppins Bold"/>
              <a:ea typeface="Poppins"/>
              <a:cs typeface="Poppins Bold"/>
              <a:sym typeface="Poppins Bold"/>
            </a:endParaRPr>
          </a:p>
          <a:p>
            <a:pPr marL="457200" indent="-457200" algn="just">
              <a:lnSpc>
                <a:spcPts val="4479"/>
              </a:lnSpc>
              <a:buFont typeface="Arial" panose="020B0604020202020204" pitchFamily="34" charset="0"/>
              <a:buChar char="•"/>
            </a:pPr>
            <a:r>
              <a:rPr lang="en-US" sz="3199" dirty="0">
                <a:latin typeface="Poppins" panose="00000500000000000000" pitchFamily="2" charset="0"/>
                <a:ea typeface="Poppins"/>
                <a:cs typeface="Poppins" panose="00000500000000000000" pitchFamily="2" charset="0"/>
                <a:sym typeface="Poppins Bold"/>
              </a:rPr>
              <a:t>Set the text color to </a:t>
            </a:r>
            <a:r>
              <a:rPr lang="en-US" sz="3199" b="1" dirty="0">
                <a:solidFill>
                  <a:schemeClr val="accent6">
                    <a:lumMod val="75000"/>
                  </a:schemeClr>
                </a:solidFill>
                <a:latin typeface="Poppins" panose="00000500000000000000" pitchFamily="2" charset="0"/>
                <a:ea typeface="Poppins"/>
                <a:cs typeface="Poppins" panose="00000500000000000000" pitchFamily="2" charset="0"/>
                <a:sym typeface="Poppins Bold"/>
              </a:rPr>
              <a:t>white </a:t>
            </a:r>
            <a:r>
              <a:rPr lang="en-US" sz="3199" b="1" dirty="0">
                <a:latin typeface="Poppins" panose="00000500000000000000" pitchFamily="2" charset="0"/>
                <a:ea typeface="Poppins"/>
                <a:cs typeface="Poppins" panose="00000500000000000000" pitchFamily="2" charset="0"/>
                <a:sym typeface="Poppins Bold"/>
              </a:rPr>
              <a:t>except</a:t>
            </a:r>
            <a:r>
              <a:rPr lang="en-US" sz="3199" dirty="0">
                <a:latin typeface="Poppins" panose="00000500000000000000" pitchFamily="2" charset="0"/>
                <a:ea typeface="Poppins"/>
                <a:cs typeface="Poppins" panose="00000500000000000000" pitchFamily="2" charset="0"/>
                <a:sym typeface="Poppins Bold"/>
              </a:rPr>
              <a:t> bold text.</a:t>
            </a:r>
          </a:p>
          <a:p>
            <a:pPr marL="457200" indent="-457200" algn="just">
              <a:lnSpc>
                <a:spcPts val="4479"/>
              </a:lnSpc>
              <a:buFont typeface="Arial" panose="020B0604020202020204" pitchFamily="34" charset="0"/>
              <a:buChar char="•"/>
            </a:pPr>
            <a:r>
              <a:rPr lang="en-US" sz="3199" dirty="0">
                <a:latin typeface="Poppins" panose="00000500000000000000" pitchFamily="2" charset="0"/>
                <a:ea typeface="Poppins"/>
                <a:cs typeface="Poppins" panose="00000500000000000000" pitchFamily="2" charset="0"/>
                <a:sym typeface="Poppins Bold"/>
              </a:rPr>
              <a:t>Set the </a:t>
            </a:r>
            <a:r>
              <a:rPr lang="en-US" sz="3199" b="1" dirty="0">
                <a:solidFill>
                  <a:schemeClr val="accent6">
                    <a:lumMod val="75000"/>
                  </a:schemeClr>
                </a:solidFill>
                <a:latin typeface="Poppins" panose="00000500000000000000" pitchFamily="2" charset="0"/>
                <a:ea typeface="Poppins"/>
                <a:cs typeface="Poppins" panose="00000500000000000000" pitchFamily="2" charset="0"/>
                <a:sym typeface="Poppins Bold"/>
              </a:rPr>
              <a:t>width</a:t>
            </a:r>
            <a:r>
              <a:rPr lang="en-US" sz="3199" dirty="0">
                <a:latin typeface="Poppins" panose="00000500000000000000" pitchFamily="2" charset="0"/>
                <a:ea typeface="Poppins"/>
                <a:cs typeface="Poppins" panose="00000500000000000000" pitchFamily="2" charset="0"/>
                <a:sym typeface="Poppins Bold"/>
              </a:rPr>
              <a:t> to 80% and </a:t>
            </a:r>
            <a:r>
              <a:rPr lang="en-US" sz="3199" b="1" dirty="0">
                <a:solidFill>
                  <a:schemeClr val="accent6">
                    <a:lumMod val="75000"/>
                  </a:schemeClr>
                </a:solidFill>
                <a:latin typeface="Poppins" panose="00000500000000000000" pitchFamily="2" charset="0"/>
                <a:ea typeface="Poppins"/>
                <a:cs typeface="Poppins" panose="00000500000000000000" pitchFamily="2" charset="0"/>
                <a:sym typeface="Poppins Bold"/>
              </a:rPr>
              <a:t>height</a:t>
            </a:r>
            <a:r>
              <a:rPr lang="en-US" sz="3199" dirty="0">
                <a:latin typeface="Poppins" panose="00000500000000000000" pitchFamily="2" charset="0"/>
                <a:ea typeface="Poppins"/>
                <a:cs typeface="Poppins" panose="00000500000000000000" pitchFamily="2" charset="0"/>
                <a:sym typeface="Poppins Bold"/>
              </a:rPr>
              <a:t> to 450px of the </a:t>
            </a:r>
            <a:r>
              <a:rPr lang="en-US" sz="3199" b="1" dirty="0">
                <a:solidFill>
                  <a:schemeClr val="accent6">
                    <a:lumMod val="75000"/>
                  </a:schemeClr>
                </a:solidFill>
                <a:latin typeface="Poppins" panose="00000500000000000000" pitchFamily="2" charset="0"/>
                <a:ea typeface="Poppins"/>
                <a:cs typeface="Poppins" panose="00000500000000000000" pitchFamily="2" charset="0"/>
                <a:sym typeface="Poppins Bold"/>
              </a:rPr>
              <a:t>image.</a:t>
            </a:r>
          </a:p>
          <a:p>
            <a:pPr marL="457200" indent="-457200" algn="just">
              <a:lnSpc>
                <a:spcPts val="4479"/>
              </a:lnSpc>
              <a:buFont typeface="Arial" panose="020B0604020202020204" pitchFamily="34" charset="0"/>
              <a:buChar char="•"/>
            </a:pPr>
            <a:r>
              <a:rPr lang="en-US" sz="3199" dirty="0">
                <a:latin typeface="Poppins" panose="00000500000000000000" pitchFamily="2" charset="0"/>
                <a:ea typeface="Poppins"/>
                <a:cs typeface="Poppins" panose="00000500000000000000" pitchFamily="2" charset="0"/>
                <a:sym typeface="Poppins Bold"/>
              </a:rPr>
              <a:t>Add</a:t>
            </a:r>
            <a:r>
              <a:rPr lang="en-US" sz="3199" b="1" dirty="0">
                <a:solidFill>
                  <a:schemeClr val="accent6">
                    <a:lumMod val="75000"/>
                  </a:schemeClr>
                </a:solidFill>
                <a:latin typeface="Poppins" panose="00000500000000000000" pitchFamily="2" charset="0"/>
                <a:ea typeface="Poppins"/>
                <a:cs typeface="Poppins" panose="00000500000000000000" pitchFamily="2" charset="0"/>
                <a:sym typeface="Poppins Bold"/>
              </a:rPr>
              <a:t> border 40px </a:t>
            </a:r>
            <a:r>
              <a:rPr lang="en-US" sz="3199" dirty="0">
                <a:latin typeface="Poppins" panose="00000500000000000000" pitchFamily="2" charset="0"/>
                <a:ea typeface="Poppins"/>
                <a:cs typeface="Poppins" panose="00000500000000000000" pitchFamily="2" charset="0"/>
                <a:sym typeface="Poppins Bold"/>
              </a:rPr>
              <a:t>to background image set to </a:t>
            </a:r>
            <a:r>
              <a:rPr lang="en-US" sz="3199" b="1" dirty="0">
                <a:solidFill>
                  <a:schemeClr val="accent6">
                    <a:lumMod val="75000"/>
                  </a:schemeClr>
                </a:solidFill>
                <a:latin typeface="Poppins" panose="00000500000000000000" pitchFamily="2" charset="0"/>
                <a:ea typeface="Poppins"/>
                <a:cs typeface="Poppins" panose="00000500000000000000" pitchFamily="2" charset="0"/>
                <a:sym typeface="Poppins Bold"/>
              </a:rPr>
              <a:t>yellow </a:t>
            </a:r>
            <a:r>
              <a:rPr lang="en-US" sz="3199" dirty="0">
                <a:latin typeface="Poppins" panose="00000500000000000000" pitchFamily="2" charset="0"/>
                <a:ea typeface="Poppins"/>
                <a:cs typeface="Poppins" panose="00000500000000000000" pitchFamily="2" charset="0"/>
                <a:sym typeface="Poppins Bold"/>
              </a:rPr>
              <a:t>and</a:t>
            </a:r>
            <a:r>
              <a:rPr lang="en-US" sz="3199" b="1" dirty="0">
                <a:solidFill>
                  <a:schemeClr val="accent6">
                    <a:lumMod val="75000"/>
                  </a:schemeClr>
                </a:solidFill>
                <a:latin typeface="Poppins" panose="00000500000000000000" pitchFamily="2" charset="0"/>
                <a:ea typeface="Poppins"/>
                <a:cs typeface="Poppins" panose="00000500000000000000" pitchFamily="2" charset="0"/>
                <a:sym typeface="Poppins Bold"/>
              </a:rPr>
              <a:t> border radius to 15px.</a:t>
            </a:r>
            <a:endParaRPr lang="en-US" sz="3199" b="1" dirty="0">
              <a:latin typeface="Poppins" panose="00000500000000000000" pitchFamily="2" charset="0"/>
              <a:ea typeface="Poppins"/>
              <a:cs typeface="Poppins" panose="00000500000000000000" pitchFamily="2" charset="0"/>
              <a:sym typeface="Poppins Bold"/>
            </a:endParaRPr>
          </a:p>
          <a:p>
            <a:pPr marL="457200" indent="-457200" algn="just">
              <a:lnSpc>
                <a:spcPts val="4479"/>
              </a:lnSpc>
              <a:buFont typeface="Arial" panose="020B0604020202020204" pitchFamily="34" charset="0"/>
              <a:buChar char="•"/>
            </a:pPr>
            <a:endParaRPr lang="en-US" sz="3199" dirty="0">
              <a:latin typeface="Poppins" panose="00000500000000000000" pitchFamily="2" charset="0"/>
              <a:ea typeface="Poppins"/>
              <a:cs typeface="Poppins" panose="00000500000000000000" pitchFamily="2" charset="0"/>
              <a:sym typeface="Poppins"/>
            </a:endParaRPr>
          </a:p>
        </p:txBody>
      </p:sp>
      <p:sp>
        <p:nvSpPr>
          <p:cNvPr id="5" name="Freeform 5">
            <a:extLst>
              <a:ext uri="{FF2B5EF4-FFF2-40B4-BE49-F238E27FC236}">
                <a16:creationId xmlns:a16="http://schemas.microsoft.com/office/drawing/2014/main" id="{D638E5DB-E25B-E940-626D-68D476D8E720}"/>
              </a:ext>
            </a:extLst>
          </p:cNvPr>
          <p:cNvSpPr/>
          <p:nvPr/>
        </p:nvSpPr>
        <p:spPr>
          <a:xfrm rot="5400000">
            <a:off x="-5438253" y="3004231"/>
            <a:ext cx="10478805" cy="4086734"/>
          </a:xfrm>
          <a:custGeom>
            <a:avLst/>
            <a:gdLst/>
            <a:ahLst/>
            <a:cxnLst/>
            <a:rect l="l" t="t" r="r" b="b"/>
            <a:pathLst>
              <a:path w="10478805" h="4086734">
                <a:moveTo>
                  <a:pt x="0" y="0"/>
                </a:moveTo>
                <a:lnTo>
                  <a:pt x="10478805" y="0"/>
                </a:lnTo>
                <a:lnTo>
                  <a:pt x="10478805" y="4086734"/>
                </a:lnTo>
                <a:lnTo>
                  <a:pt x="0" y="40867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a:extLst>
              <a:ext uri="{FF2B5EF4-FFF2-40B4-BE49-F238E27FC236}">
                <a16:creationId xmlns:a16="http://schemas.microsoft.com/office/drawing/2014/main" id="{A548C7E2-3616-F834-6153-8F889D9855CD}"/>
              </a:ext>
            </a:extLst>
          </p:cNvPr>
          <p:cNvGrpSpPr/>
          <p:nvPr/>
        </p:nvGrpSpPr>
        <p:grpSpPr>
          <a:xfrm>
            <a:off x="1028700" y="9280389"/>
            <a:ext cx="10029088" cy="3086100"/>
            <a:chOff x="0" y="0"/>
            <a:chExt cx="2641406" cy="812800"/>
          </a:xfrm>
        </p:grpSpPr>
        <p:sp>
          <p:nvSpPr>
            <p:cNvPr id="7" name="Freeform 7">
              <a:extLst>
                <a:ext uri="{FF2B5EF4-FFF2-40B4-BE49-F238E27FC236}">
                  <a16:creationId xmlns:a16="http://schemas.microsoft.com/office/drawing/2014/main" id="{F2233F59-C908-9A99-F3BB-F3001BBECD6A}"/>
                </a:ext>
              </a:extLst>
            </p:cNvPr>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8" name="TextBox 8">
              <a:extLst>
                <a:ext uri="{FF2B5EF4-FFF2-40B4-BE49-F238E27FC236}">
                  <a16:creationId xmlns:a16="http://schemas.microsoft.com/office/drawing/2014/main" id="{E315136A-12F6-9A56-D48E-642CEB866FC1}"/>
                </a:ext>
              </a:extLst>
            </p:cNvPr>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9" name="Group 9">
            <a:extLst>
              <a:ext uri="{FF2B5EF4-FFF2-40B4-BE49-F238E27FC236}">
                <a16:creationId xmlns:a16="http://schemas.microsoft.com/office/drawing/2014/main" id="{1BACCB31-5840-A963-B9BA-6EBBF977DC75}"/>
              </a:ext>
            </a:extLst>
          </p:cNvPr>
          <p:cNvGrpSpPr/>
          <p:nvPr/>
        </p:nvGrpSpPr>
        <p:grpSpPr>
          <a:xfrm>
            <a:off x="7230212" y="9280389"/>
            <a:ext cx="10029088" cy="3086100"/>
            <a:chOff x="0" y="0"/>
            <a:chExt cx="2641406" cy="812800"/>
          </a:xfrm>
        </p:grpSpPr>
        <p:sp>
          <p:nvSpPr>
            <p:cNvPr id="10" name="Freeform 10">
              <a:extLst>
                <a:ext uri="{FF2B5EF4-FFF2-40B4-BE49-F238E27FC236}">
                  <a16:creationId xmlns:a16="http://schemas.microsoft.com/office/drawing/2014/main" id="{1111355E-45F7-7A32-DD87-017256C5FACF}"/>
                </a:ext>
              </a:extLst>
            </p:cNvPr>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1" name="TextBox 11">
              <a:extLst>
                <a:ext uri="{FF2B5EF4-FFF2-40B4-BE49-F238E27FC236}">
                  <a16:creationId xmlns:a16="http://schemas.microsoft.com/office/drawing/2014/main" id="{D2DD257D-F323-C914-0406-ADEB952920FF}"/>
                </a:ext>
              </a:extLst>
            </p:cNvPr>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2" name="Group 12">
            <a:extLst>
              <a:ext uri="{FF2B5EF4-FFF2-40B4-BE49-F238E27FC236}">
                <a16:creationId xmlns:a16="http://schemas.microsoft.com/office/drawing/2014/main" id="{6B47A93D-BA93-1074-B394-14A55E3EABD2}"/>
              </a:ext>
            </a:extLst>
          </p:cNvPr>
          <p:cNvGrpSpPr/>
          <p:nvPr/>
        </p:nvGrpSpPr>
        <p:grpSpPr>
          <a:xfrm>
            <a:off x="1437469" y="9280389"/>
            <a:ext cx="15413063" cy="3086100"/>
            <a:chOff x="0" y="0"/>
            <a:chExt cx="4059408" cy="812800"/>
          </a:xfrm>
        </p:grpSpPr>
        <p:sp>
          <p:nvSpPr>
            <p:cNvPr id="13" name="Freeform 13">
              <a:extLst>
                <a:ext uri="{FF2B5EF4-FFF2-40B4-BE49-F238E27FC236}">
                  <a16:creationId xmlns:a16="http://schemas.microsoft.com/office/drawing/2014/main" id="{8E4B4793-D428-C173-6FDA-E8D4D778AD72}"/>
                </a:ext>
              </a:extLst>
            </p:cNvPr>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14" name="TextBox 14">
              <a:extLst>
                <a:ext uri="{FF2B5EF4-FFF2-40B4-BE49-F238E27FC236}">
                  <a16:creationId xmlns:a16="http://schemas.microsoft.com/office/drawing/2014/main" id="{045BF56E-3D55-9954-D476-D210ABF364E9}"/>
                </a:ext>
              </a:extLst>
            </p:cNvPr>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grpSp>
        <p:nvGrpSpPr>
          <p:cNvPr id="15" name="Group 15">
            <a:extLst>
              <a:ext uri="{FF2B5EF4-FFF2-40B4-BE49-F238E27FC236}">
                <a16:creationId xmlns:a16="http://schemas.microsoft.com/office/drawing/2014/main" id="{C3DE7BA3-49A5-1797-47FD-4DC0EAB9AAC6}"/>
              </a:ext>
            </a:extLst>
          </p:cNvPr>
          <p:cNvGrpSpPr/>
          <p:nvPr/>
        </p:nvGrpSpPr>
        <p:grpSpPr>
          <a:xfrm>
            <a:off x="1028700" y="-2003052"/>
            <a:ext cx="10029088" cy="3086100"/>
            <a:chOff x="0" y="0"/>
            <a:chExt cx="2641406" cy="812800"/>
          </a:xfrm>
        </p:grpSpPr>
        <p:sp>
          <p:nvSpPr>
            <p:cNvPr id="16" name="Freeform 16">
              <a:extLst>
                <a:ext uri="{FF2B5EF4-FFF2-40B4-BE49-F238E27FC236}">
                  <a16:creationId xmlns:a16="http://schemas.microsoft.com/office/drawing/2014/main" id="{0F0132B1-6354-2BBC-3390-3BAD996D7AB1}"/>
                </a:ext>
              </a:extLst>
            </p:cNvPr>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17" name="TextBox 17">
              <a:extLst>
                <a:ext uri="{FF2B5EF4-FFF2-40B4-BE49-F238E27FC236}">
                  <a16:creationId xmlns:a16="http://schemas.microsoft.com/office/drawing/2014/main" id="{5EF901C7-08E2-1332-08C0-C49F8403EB5D}"/>
                </a:ext>
              </a:extLst>
            </p:cNvPr>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8" name="Group 18">
            <a:extLst>
              <a:ext uri="{FF2B5EF4-FFF2-40B4-BE49-F238E27FC236}">
                <a16:creationId xmlns:a16="http://schemas.microsoft.com/office/drawing/2014/main" id="{0DCD60FE-2B0D-68CC-B31B-D221072BDF37}"/>
              </a:ext>
            </a:extLst>
          </p:cNvPr>
          <p:cNvGrpSpPr/>
          <p:nvPr/>
        </p:nvGrpSpPr>
        <p:grpSpPr>
          <a:xfrm>
            <a:off x="7230212" y="-2003052"/>
            <a:ext cx="10029088" cy="3086100"/>
            <a:chOff x="0" y="0"/>
            <a:chExt cx="2641406" cy="812800"/>
          </a:xfrm>
        </p:grpSpPr>
        <p:sp>
          <p:nvSpPr>
            <p:cNvPr id="19" name="Freeform 19">
              <a:extLst>
                <a:ext uri="{FF2B5EF4-FFF2-40B4-BE49-F238E27FC236}">
                  <a16:creationId xmlns:a16="http://schemas.microsoft.com/office/drawing/2014/main" id="{57DBF389-5EBC-F947-EB27-E2395D665E70}"/>
                </a:ext>
              </a:extLst>
            </p:cNvPr>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20" name="TextBox 20">
              <a:extLst>
                <a:ext uri="{FF2B5EF4-FFF2-40B4-BE49-F238E27FC236}">
                  <a16:creationId xmlns:a16="http://schemas.microsoft.com/office/drawing/2014/main" id="{0E781388-D57B-E2B1-EAAC-B0F1CA41C280}"/>
                </a:ext>
              </a:extLst>
            </p:cNvPr>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21" name="Group 21">
            <a:extLst>
              <a:ext uri="{FF2B5EF4-FFF2-40B4-BE49-F238E27FC236}">
                <a16:creationId xmlns:a16="http://schemas.microsoft.com/office/drawing/2014/main" id="{1943E927-7822-5161-D521-58D2AD7446A9}"/>
              </a:ext>
            </a:extLst>
          </p:cNvPr>
          <p:cNvGrpSpPr/>
          <p:nvPr/>
        </p:nvGrpSpPr>
        <p:grpSpPr>
          <a:xfrm>
            <a:off x="1437469" y="-2003052"/>
            <a:ext cx="15413063" cy="3086100"/>
            <a:chOff x="0" y="0"/>
            <a:chExt cx="4059408" cy="812800"/>
          </a:xfrm>
        </p:grpSpPr>
        <p:sp>
          <p:nvSpPr>
            <p:cNvPr id="22" name="Freeform 22">
              <a:extLst>
                <a:ext uri="{FF2B5EF4-FFF2-40B4-BE49-F238E27FC236}">
                  <a16:creationId xmlns:a16="http://schemas.microsoft.com/office/drawing/2014/main" id="{00832FB5-BA99-6705-D016-E3D9BCA60E4A}"/>
                </a:ext>
              </a:extLst>
            </p:cNvPr>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23" name="TextBox 23">
              <a:extLst>
                <a:ext uri="{FF2B5EF4-FFF2-40B4-BE49-F238E27FC236}">
                  <a16:creationId xmlns:a16="http://schemas.microsoft.com/office/drawing/2014/main" id="{4ABBCC1D-1491-EBEB-0298-299CEA34FC14}"/>
                </a:ext>
              </a:extLst>
            </p:cNvPr>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sp>
        <p:nvSpPr>
          <p:cNvPr id="24" name="TextBox 24">
            <a:extLst>
              <a:ext uri="{FF2B5EF4-FFF2-40B4-BE49-F238E27FC236}">
                <a16:creationId xmlns:a16="http://schemas.microsoft.com/office/drawing/2014/main" id="{0E238476-D379-FE0A-7951-70AE88B06BAD}"/>
              </a:ext>
            </a:extLst>
          </p:cNvPr>
          <p:cNvSpPr txBox="1"/>
          <p:nvPr/>
        </p:nvSpPr>
        <p:spPr>
          <a:xfrm>
            <a:off x="1844517" y="1636895"/>
            <a:ext cx="12515477" cy="905510"/>
          </a:xfrm>
          <a:prstGeom prst="rect">
            <a:avLst/>
          </a:prstGeom>
        </p:spPr>
        <p:txBody>
          <a:bodyPr lIns="0" tIns="0" rIns="0" bIns="0" rtlCol="0" anchor="t">
            <a:spAutoFit/>
          </a:bodyPr>
          <a:lstStyle/>
          <a:p>
            <a:pPr algn="l">
              <a:lnSpc>
                <a:spcPts val="6399"/>
              </a:lnSpc>
            </a:pPr>
            <a:r>
              <a:rPr lang="en-US" sz="6399" b="1">
                <a:solidFill>
                  <a:srgbClr val="1D117F"/>
                </a:solidFill>
                <a:latin typeface="Poppins Bold"/>
                <a:ea typeface="Poppins Bold"/>
                <a:cs typeface="Poppins Bold"/>
                <a:sym typeface="Poppins Bold"/>
              </a:rPr>
              <a:t>Instructions</a:t>
            </a:r>
          </a:p>
        </p:txBody>
      </p:sp>
    </p:spTree>
    <p:extLst>
      <p:ext uri="{BB962C8B-B14F-4D97-AF65-F5344CB8AC3E}">
        <p14:creationId xmlns:p14="http://schemas.microsoft.com/office/powerpoint/2010/main" val="10594936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AB1D6-8BDD-15FC-39EF-C6573E49C25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1837C94-90CD-8EBD-75F1-0A753979DEDF}"/>
              </a:ext>
            </a:extLst>
          </p:cNvPr>
          <p:cNvSpPr/>
          <p:nvPr/>
        </p:nvSpPr>
        <p:spPr>
          <a:xfrm>
            <a:off x="12899569" y="4554963"/>
            <a:ext cx="1198195" cy="970538"/>
          </a:xfrm>
          <a:custGeom>
            <a:avLst/>
            <a:gdLst/>
            <a:ahLst/>
            <a:cxnLst/>
            <a:rect l="l" t="t" r="r" b="b"/>
            <a:pathLst>
              <a:path w="1198195" h="970538">
                <a:moveTo>
                  <a:pt x="0" y="0"/>
                </a:moveTo>
                <a:lnTo>
                  <a:pt x="1198194" y="0"/>
                </a:lnTo>
                <a:lnTo>
                  <a:pt x="1198194" y="970538"/>
                </a:lnTo>
                <a:lnTo>
                  <a:pt x="0" y="97053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a:extLst>
              <a:ext uri="{FF2B5EF4-FFF2-40B4-BE49-F238E27FC236}">
                <a16:creationId xmlns:a16="http://schemas.microsoft.com/office/drawing/2014/main" id="{C836A862-D9CA-2C3C-F0AF-850A8D9795C8}"/>
              </a:ext>
            </a:extLst>
          </p:cNvPr>
          <p:cNvSpPr/>
          <p:nvPr/>
        </p:nvSpPr>
        <p:spPr>
          <a:xfrm rot="5400000" flipV="1">
            <a:off x="12965612" y="3004231"/>
            <a:ext cx="10478805" cy="4086734"/>
          </a:xfrm>
          <a:custGeom>
            <a:avLst/>
            <a:gdLst/>
            <a:ahLst/>
            <a:cxnLst/>
            <a:rect l="l" t="t" r="r" b="b"/>
            <a:pathLst>
              <a:path w="10478805" h="4086734">
                <a:moveTo>
                  <a:pt x="0" y="4086734"/>
                </a:moveTo>
                <a:lnTo>
                  <a:pt x="10478805" y="4086734"/>
                </a:lnTo>
                <a:lnTo>
                  <a:pt x="10478805" y="0"/>
                </a:lnTo>
                <a:lnTo>
                  <a:pt x="0" y="0"/>
                </a:lnTo>
                <a:lnTo>
                  <a:pt x="0" y="4086734"/>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a:extLst>
              <a:ext uri="{FF2B5EF4-FFF2-40B4-BE49-F238E27FC236}">
                <a16:creationId xmlns:a16="http://schemas.microsoft.com/office/drawing/2014/main" id="{E83CF925-7D78-B418-5295-8CB5E9978F37}"/>
              </a:ext>
            </a:extLst>
          </p:cNvPr>
          <p:cNvSpPr/>
          <p:nvPr/>
        </p:nvSpPr>
        <p:spPr>
          <a:xfrm rot="5400000">
            <a:off x="-5438253" y="3004231"/>
            <a:ext cx="10478805" cy="4086734"/>
          </a:xfrm>
          <a:custGeom>
            <a:avLst/>
            <a:gdLst/>
            <a:ahLst/>
            <a:cxnLst/>
            <a:rect l="l" t="t" r="r" b="b"/>
            <a:pathLst>
              <a:path w="10478805" h="4086734">
                <a:moveTo>
                  <a:pt x="0" y="0"/>
                </a:moveTo>
                <a:lnTo>
                  <a:pt x="10478805" y="0"/>
                </a:lnTo>
                <a:lnTo>
                  <a:pt x="10478805" y="4086734"/>
                </a:lnTo>
                <a:lnTo>
                  <a:pt x="0" y="40867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a:extLst>
              <a:ext uri="{FF2B5EF4-FFF2-40B4-BE49-F238E27FC236}">
                <a16:creationId xmlns:a16="http://schemas.microsoft.com/office/drawing/2014/main" id="{D55787D5-9EC4-A31E-22E9-FE20B2F1F1EA}"/>
              </a:ext>
            </a:extLst>
          </p:cNvPr>
          <p:cNvGrpSpPr/>
          <p:nvPr/>
        </p:nvGrpSpPr>
        <p:grpSpPr>
          <a:xfrm>
            <a:off x="1028700" y="9280389"/>
            <a:ext cx="10029088" cy="3086100"/>
            <a:chOff x="0" y="0"/>
            <a:chExt cx="2641406" cy="812800"/>
          </a:xfrm>
        </p:grpSpPr>
        <p:sp>
          <p:nvSpPr>
            <p:cNvPr id="7" name="Freeform 7">
              <a:extLst>
                <a:ext uri="{FF2B5EF4-FFF2-40B4-BE49-F238E27FC236}">
                  <a16:creationId xmlns:a16="http://schemas.microsoft.com/office/drawing/2014/main" id="{38179542-C7DF-131A-1C23-4C70F5294375}"/>
                </a:ext>
              </a:extLst>
            </p:cNvPr>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8" name="TextBox 8">
              <a:extLst>
                <a:ext uri="{FF2B5EF4-FFF2-40B4-BE49-F238E27FC236}">
                  <a16:creationId xmlns:a16="http://schemas.microsoft.com/office/drawing/2014/main" id="{A9A32C31-7598-E823-F540-ADE4F03A1425}"/>
                </a:ext>
              </a:extLst>
            </p:cNvPr>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9" name="Group 9">
            <a:extLst>
              <a:ext uri="{FF2B5EF4-FFF2-40B4-BE49-F238E27FC236}">
                <a16:creationId xmlns:a16="http://schemas.microsoft.com/office/drawing/2014/main" id="{60003005-8280-D039-77F6-3E476BBAB3F0}"/>
              </a:ext>
            </a:extLst>
          </p:cNvPr>
          <p:cNvGrpSpPr/>
          <p:nvPr/>
        </p:nvGrpSpPr>
        <p:grpSpPr>
          <a:xfrm>
            <a:off x="7230212" y="9280389"/>
            <a:ext cx="10029088" cy="3086100"/>
            <a:chOff x="0" y="0"/>
            <a:chExt cx="2641406" cy="812800"/>
          </a:xfrm>
        </p:grpSpPr>
        <p:sp>
          <p:nvSpPr>
            <p:cNvPr id="10" name="Freeform 10">
              <a:extLst>
                <a:ext uri="{FF2B5EF4-FFF2-40B4-BE49-F238E27FC236}">
                  <a16:creationId xmlns:a16="http://schemas.microsoft.com/office/drawing/2014/main" id="{9E5175F7-62C9-505D-304A-2F9A172C18D4}"/>
                </a:ext>
              </a:extLst>
            </p:cNvPr>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1" name="TextBox 11">
              <a:extLst>
                <a:ext uri="{FF2B5EF4-FFF2-40B4-BE49-F238E27FC236}">
                  <a16:creationId xmlns:a16="http://schemas.microsoft.com/office/drawing/2014/main" id="{FBA72523-86FE-C35D-21CD-FFFD73BA9E07}"/>
                </a:ext>
              </a:extLst>
            </p:cNvPr>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2" name="Group 12">
            <a:extLst>
              <a:ext uri="{FF2B5EF4-FFF2-40B4-BE49-F238E27FC236}">
                <a16:creationId xmlns:a16="http://schemas.microsoft.com/office/drawing/2014/main" id="{003AEAD5-93C3-C0DD-361D-63A9802D8F0F}"/>
              </a:ext>
            </a:extLst>
          </p:cNvPr>
          <p:cNvGrpSpPr/>
          <p:nvPr/>
        </p:nvGrpSpPr>
        <p:grpSpPr>
          <a:xfrm>
            <a:off x="1437469" y="9280389"/>
            <a:ext cx="15413063" cy="3086100"/>
            <a:chOff x="0" y="0"/>
            <a:chExt cx="4059408" cy="812800"/>
          </a:xfrm>
        </p:grpSpPr>
        <p:sp>
          <p:nvSpPr>
            <p:cNvPr id="13" name="Freeform 13">
              <a:extLst>
                <a:ext uri="{FF2B5EF4-FFF2-40B4-BE49-F238E27FC236}">
                  <a16:creationId xmlns:a16="http://schemas.microsoft.com/office/drawing/2014/main" id="{DA8BC9E4-C8F6-3990-1EEE-53BE51BBC859}"/>
                </a:ext>
              </a:extLst>
            </p:cNvPr>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14" name="TextBox 14">
              <a:extLst>
                <a:ext uri="{FF2B5EF4-FFF2-40B4-BE49-F238E27FC236}">
                  <a16:creationId xmlns:a16="http://schemas.microsoft.com/office/drawing/2014/main" id="{83045E59-4705-17A8-00F8-1CBD3932B8A8}"/>
                </a:ext>
              </a:extLst>
            </p:cNvPr>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grpSp>
        <p:nvGrpSpPr>
          <p:cNvPr id="15" name="Group 15">
            <a:extLst>
              <a:ext uri="{FF2B5EF4-FFF2-40B4-BE49-F238E27FC236}">
                <a16:creationId xmlns:a16="http://schemas.microsoft.com/office/drawing/2014/main" id="{7973B9F1-22D2-2BD2-FD97-55672EFA136C}"/>
              </a:ext>
            </a:extLst>
          </p:cNvPr>
          <p:cNvGrpSpPr/>
          <p:nvPr/>
        </p:nvGrpSpPr>
        <p:grpSpPr>
          <a:xfrm>
            <a:off x="1028700" y="-2003052"/>
            <a:ext cx="10029088" cy="3086100"/>
            <a:chOff x="0" y="0"/>
            <a:chExt cx="2641406" cy="812800"/>
          </a:xfrm>
        </p:grpSpPr>
        <p:sp>
          <p:nvSpPr>
            <p:cNvPr id="16" name="Freeform 16">
              <a:extLst>
                <a:ext uri="{FF2B5EF4-FFF2-40B4-BE49-F238E27FC236}">
                  <a16:creationId xmlns:a16="http://schemas.microsoft.com/office/drawing/2014/main" id="{FDF28F60-AEC6-C9EF-B166-2B508D746B0D}"/>
                </a:ext>
              </a:extLst>
            </p:cNvPr>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17" name="TextBox 17">
              <a:extLst>
                <a:ext uri="{FF2B5EF4-FFF2-40B4-BE49-F238E27FC236}">
                  <a16:creationId xmlns:a16="http://schemas.microsoft.com/office/drawing/2014/main" id="{E7B9380A-31ED-3F4E-C451-BF6800313BFF}"/>
                </a:ext>
              </a:extLst>
            </p:cNvPr>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8" name="Group 18">
            <a:extLst>
              <a:ext uri="{FF2B5EF4-FFF2-40B4-BE49-F238E27FC236}">
                <a16:creationId xmlns:a16="http://schemas.microsoft.com/office/drawing/2014/main" id="{266D4837-F767-0640-89A7-75E9129F7CB6}"/>
              </a:ext>
            </a:extLst>
          </p:cNvPr>
          <p:cNvGrpSpPr/>
          <p:nvPr/>
        </p:nvGrpSpPr>
        <p:grpSpPr>
          <a:xfrm>
            <a:off x="7230212" y="-2003052"/>
            <a:ext cx="10029088" cy="3086100"/>
            <a:chOff x="0" y="0"/>
            <a:chExt cx="2641406" cy="812800"/>
          </a:xfrm>
        </p:grpSpPr>
        <p:sp>
          <p:nvSpPr>
            <p:cNvPr id="19" name="Freeform 19">
              <a:extLst>
                <a:ext uri="{FF2B5EF4-FFF2-40B4-BE49-F238E27FC236}">
                  <a16:creationId xmlns:a16="http://schemas.microsoft.com/office/drawing/2014/main" id="{7F9B1E89-0E7F-DD35-8D49-2739FE77FED4}"/>
                </a:ext>
              </a:extLst>
            </p:cNvPr>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20" name="TextBox 20">
              <a:extLst>
                <a:ext uri="{FF2B5EF4-FFF2-40B4-BE49-F238E27FC236}">
                  <a16:creationId xmlns:a16="http://schemas.microsoft.com/office/drawing/2014/main" id="{89003E28-680D-C544-57CB-34778610A6A1}"/>
                </a:ext>
              </a:extLst>
            </p:cNvPr>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21" name="Group 21">
            <a:extLst>
              <a:ext uri="{FF2B5EF4-FFF2-40B4-BE49-F238E27FC236}">
                <a16:creationId xmlns:a16="http://schemas.microsoft.com/office/drawing/2014/main" id="{6865A285-D910-8EFE-47C0-2B21FFBD735B}"/>
              </a:ext>
            </a:extLst>
          </p:cNvPr>
          <p:cNvGrpSpPr/>
          <p:nvPr/>
        </p:nvGrpSpPr>
        <p:grpSpPr>
          <a:xfrm>
            <a:off x="1437469" y="-2003052"/>
            <a:ext cx="15413063" cy="3086100"/>
            <a:chOff x="0" y="0"/>
            <a:chExt cx="4059408" cy="812800"/>
          </a:xfrm>
        </p:grpSpPr>
        <p:sp>
          <p:nvSpPr>
            <p:cNvPr id="22" name="Freeform 22">
              <a:extLst>
                <a:ext uri="{FF2B5EF4-FFF2-40B4-BE49-F238E27FC236}">
                  <a16:creationId xmlns:a16="http://schemas.microsoft.com/office/drawing/2014/main" id="{4440EF98-91D0-5DD1-6B89-58EEB84BE960}"/>
                </a:ext>
              </a:extLst>
            </p:cNvPr>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23" name="TextBox 23">
              <a:extLst>
                <a:ext uri="{FF2B5EF4-FFF2-40B4-BE49-F238E27FC236}">
                  <a16:creationId xmlns:a16="http://schemas.microsoft.com/office/drawing/2014/main" id="{A2EF45DE-8063-EBE0-7D16-53B17CE90852}"/>
                </a:ext>
              </a:extLst>
            </p:cNvPr>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sp>
        <p:nvSpPr>
          <p:cNvPr id="24" name="TextBox 24">
            <a:extLst>
              <a:ext uri="{FF2B5EF4-FFF2-40B4-BE49-F238E27FC236}">
                <a16:creationId xmlns:a16="http://schemas.microsoft.com/office/drawing/2014/main" id="{61F912F4-2DC5-0C82-385F-E41E351CB4EB}"/>
              </a:ext>
            </a:extLst>
          </p:cNvPr>
          <p:cNvSpPr txBox="1"/>
          <p:nvPr/>
        </p:nvSpPr>
        <p:spPr>
          <a:xfrm>
            <a:off x="1597527" y="273101"/>
            <a:ext cx="12515477" cy="845296"/>
          </a:xfrm>
          <a:prstGeom prst="rect">
            <a:avLst/>
          </a:prstGeom>
        </p:spPr>
        <p:txBody>
          <a:bodyPr lIns="0" tIns="0" rIns="0" bIns="0" rtlCol="0" anchor="t">
            <a:spAutoFit/>
          </a:bodyPr>
          <a:lstStyle/>
          <a:p>
            <a:pPr algn="l">
              <a:lnSpc>
                <a:spcPts val="6399"/>
              </a:lnSpc>
            </a:pPr>
            <a:r>
              <a:rPr lang="en-US" sz="6399" b="1" dirty="0">
                <a:solidFill>
                  <a:srgbClr val="1D117F"/>
                </a:solidFill>
                <a:latin typeface="Poppins Bold"/>
                <a:ea typeface="Poppins Bold"/>
                <a:cs typeface="Poppins Bold"/>
                <a:sym typeface="Poppins Bold"/>
              </a:rPr>
              <a:t>Output</a:t>
            </a:r>
          </a:p>
        </p:txBody>
      </p:sp>
      <p:pic>
        <p:nvPicPr>
          <p:cNvPr id="26" name="Picture 25">
            <a:extLst>
              <a:ext uri="{FF2B5EF4-FFF2-40B4-BE49-F238E27FC236}">
                <a16:creationId xmlns:a16="http://schemas.microsoft.com/office/drawing/2014/main" id="{582CE99C-195C-3B8D-82F0-642D8A93B905}"/>
              </a:ext>
            </a:extLst>
          </p:cNvPr>
          <p:cNvPicPr>
            <a:picLocks noChangeAspect="1"/>
          </p:cNvPicPr>
          <p:nvPr/>
        </p:nvPicPr>
        <p:blipFill>
          <a:blip r:embed="rId7"/>
          <a:stretch>
            <a:fillRect/>
          </a:stretch>
        </p:blipFill>
        <p:spPr>
          <a:xfrm>
            <a:off x="2004575" y="1118397"/>
            <a:ext cx="14685897" cy="8444703"/>
          </a:xfrm>
          <a:prstGeom prst="rect">
            <a:avLst/>
          </a:prstGeom>
        </p:spPr>
      </p:pic>
    </p:spTree>
    <p:extLst>
      <p:ext uri="{BB962C8B-B14F-4D97-AF65-F5344CB8AC3E}">
        <p14:creationId xmlns:p14="http://schemas.microsoft.com/office/powerpoint/2010/main" val="8095050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9258300"/>
            <a:ext cx="10029088" cy="3086100"/>
            <a:chOff x="0" y="0"/>
            <a:chExt cx="2641406" cy="812800"/>
          </a:xfrm>
        </p:grpSpPr>
        <p:sp>
          <p:nvSpPr>
            <p:cNvPr id="3" name="Freeform 3"/>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4" name="TextBox 4"/>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5" name="Group 5"/>
          <p:cNvGrpSpPr/>
          <p:nvPr/>
        </p:nvGrpSpPr>
        <p:grpSpPr>
          <a:xfrm>
            <a:off x="7230212" y="9258300"/>
            <a:ext cx="10029088" cy="3086100"/>
            <a:chOff x="0" y="0"/>
            <a:chExt cx="2641406" cy="812800"/>
          </a:xfrm>
        </p:grpSpPr>
        <p:sp>
          <p:nvSpPr>
            <p:cNvPr id="6" name="Freeform 6"/>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7" name="TextBox 7"/>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8" name="Group 8"/>
          <p:cNvGrpSpPr/>
          <p:nvPr/>
        </p:nvGrpSpPr>
        <p:grpSpPr>
          <a:xfrm>
            <a:off x="1437469" y="9258300"/>
            <a:ext cx="15413063" cy="3086100"/>
            <a:chOff x="0" y="0"/>
            <a:chExt cx="4059408" cy="812800"/>
          </a:xfrm>
        </p:grpSpPr>
        <p:sp>
          <p:nvSpPr>
            <p:cNvPr id="9" name="Freeform 9"/>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10" name="TextBox 10"/>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sp>
        <p:nvSpPr>
          <p:cNvPr id="11" name="Freeform 11"/>
          <p:cNvSpPr/>
          <p:nvPr/>
        </p:nvSpPr>
        <p:spPr>
          <a:xfrm>
            <a:off x="1575065" y="6753870"/>
            <a:ext cx="567998" cy="569033"/>
          </a:xfrm>
          <a:custGeom>
            <a:avLst/>
            <a:gdLst/>
            <a:ahLst/>
            <a:cxnLst/>
            <a:rect l="l" t="t" r="r" b="b"/>
            <a:pathLst>
              <a:path w="567998" h="569033">
                <a:moveTo>
                  <a:pt x="0" y="0"/>
                </a:moveTo>
                <a:lnTo>
                  <a:pt x="567998" y="0"/>
                </a:lnTo>
                <a:lnTo>
                  <a:pt x="567998" y="569033"/>
                </a:lnTo>
                <a:lnTo>
                  <a:pt x="0" y="5690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3161566" y="3562515"/>
            <a:ext cx="11964869" cy="4095104"/>
          </a:xfrm>
          <a:prstGeom prst="rect">
            <a:avLst/>
          </a:prstGeom>
        </p:spPr>
        <p:txBody>
          <a:bodyPr lIns="0" tIns="0" rIns="0" bIns="0" rtlCol="0" anchor="t">
            <a:spAutoFit/>
          </a:bodyPr>
          <a:lstStyle/>
          <a:p>
            <a:pPr algn="ctr">
              <a:lnSpc>
                <a:spcPts val="15099"/>
              </a:lnSpc>
            </a:pPr>
            <a:r>
              <a:rPr lang="en-US" sz="15099">
                <a:solidFill>
                  <a:srgbClr val="1D117F"/>
                </a:solidFill>
                <a:latin typeface="Horizon"/>
                <a:ea typeface="Horizon"/>
                <a:cs typeface="Horizon"/>
                <a:sym typeface="Horizon"/>
              </a:rPr>
              <a:t>thank you</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821444" y="3600450"/>
            <a:ext cx="10029088" cy="3086100"/>
            <a:chOff x="0" y="0"/>
            <a:chExt cx="2641406" cy="812800"/>
          </a:xfrm>
        </p:grpSpPr>
        <p:sp>
          <p:nvSpPr>
            <p:cNvPr id="3" name="Freeform 3"/>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4" name="TextBox 4"/>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5" name="Group 5"/>
          <p:cNvGrpSpPr/>
          <p:nvPr/>
        </p:nvGrpSpPr>
        <p:grpSpPr>
          <a:xfrm>
            <a:off x="1437469" y="4331194"/>
            <a:ext cx="10029088" cy="3086100"/>
            <a:chOff x="0" y="0"/>
            <a:chExt cx="2641406" cy="812800"/>
          </a:xfrm>
        </p:grpSpPr>
        <p:sp>
          <p:nvSpPr>
            <p:cNvPr id="6" name="Freeform 6"/>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7" name="TextBox 7"/>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8" name="Group 8"/>
          <p:cNvGrpSpPr/>
          <p:nvPr/>
        </p:nvGrpSpPr>
        <p:grpSpPr>
          <a:xfrm>
            <a:off x="1437469" y="3998281"/>
            <a:ext cx="15413063" cy="3086100"/>
            <a:chOff x="0" y="0"/>
            <a:chExt cx="4059408" cy="812800"/>
          </a:xfrm>
        </p:grpSpPr>
        <p:sp>
          <p:nvSpPr>
            <p:cNvPr id="9" name="Freeform 9"/>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10" name="TextBox 10"/>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sp>
        <p:nvSpPr>
          <p:cNvPr id="11" name="TextBox 11"/>
          <p:cNvSpPr txBox="1"/>
          <p:nvPr/>
        </p:nvSpPr>
        <p:spPr>
          <a:xfrm>
            <a:off x="2749502" y="4663296"/>
            <a:ext cx="12788996" cy="1210947"/>
          </a:xfrm>
          <a:prstGeom prst="rect">
            <a:avLst/>
          </a:prstGeom>
        </p:spPr>
        <p:txBody>
          <a:bodyPr lIns="0" tIns="0" rIns="0" bIns="0" rtlCol="0" anchor="t">
            <a:spAutoFit/>
          </a:bodyPr>
          <a:lstStyle/>
          <a:p>
            <a:pPr algn="ctr">
              <a:lnSpc>
                <a:spcPts val="9379"/>
              </a:lnSpc>
            </a:pPr>
            <a:r>
              <a:rPr lang="en-US" sz="6699" b="1">
                <a:solidFill>
                  <a:srgbClr val="1D117F"/>
                </a:solidFill>
                <a:latin typeface="Poppins Bold"/>
                <a:ea typeface="Poppins Bold"/>
                <a:cs typeface="Poppins Bold"/>
                <a:sym typeface="Poppins Bold"/>
              </a:rPr>
              <a:t>APPLY CSS TO A WEB PAGE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899569" y="4554963"/>
            <a:ext cx="1198195" cy="970538"/>
          </a:xfrm>
          <a:custGeom>
            <a:avLst/>
            <a:gdLst/>
            <a:ahLst/>
            <a:cxnLst/>
            <a:rect l="l" t="t" r="r" b="b"/>
            <a:pathLst>
              <a:path w="1198195" h="970538">
                <a:moveTo>
                  <a:pt x="0" y="0"/>
                </a:moveTo>
                <a:lnTo>
                  <a:pt x="1198194" y="0"/>
                </a:lnTo>
                <a:lnTo>
                  <a:pt x="1198194" y="970538"/>
                </a:lnTo>
                <a:lnTo>
                  <a:pt x="0" y="97053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p:cNvSpPr/>
          <p:nvPr/>
        </p:nvSpPr>
        <p:spPr>
          <a:xfrm rot="5400000" flipV="1">
            <a:off x="12965612" y="3004231"/>
            <a:ext cx="10478805" cy="4086734"/>
          </a:xfrm>
          <a:custGeom>
            <a:avLst/>
            <a:gdLst/>
            <a:ahLst/>
            <a:cxnLst/>
            <a:rect l="l" t="t" r="r" b="b"/>
            <a:pathLst>
              <a:path w="10478805" h="4086734">
                <a:moveTo>
                  <a:pt x="0" y="4086734"/>
                </a:moveTo>
                <a:lnTo>
                  <a:pt x="10478805" y="4086734"/>
                </a:lnTo>
                <a:lnTo>
                  <a:pt x="10478805" y="0"/>
                </a:lnTo>
                <a:lnTo>
                  <a:pt x="0" y="0"/>
                </a:lnTo>
                <a:lnTo>
                  <a:pt x="0" y="4086734"/>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p:cNvSpPr txBox="1"/>
          <p:nvPr/>
        </p:nvSpPr>
        <p:spPr>
          <a:xfrm>
            <a:off x="3306529" y="3343070"/>
            <a:ext cx="10791234" cy="2814320"/>
          </a:xfrm>
          <a:prstGeom prst="rect">
            <a:avLst/>
          </a:prstGeom>
        </p:spPr>
        <p:txBody>
          <a:bodyPr lIns="0" tIns="0" rIns="0" bIns="0" rtlCol="0" anchor="t">
            <a:spAutoFit/>
          </a:bodyPr>
          <a:lstStyle/>
          <a:p>
            <a:pPr marL="690879" lvl="1" indent="-345439" algn="just">
              <a:lnSpc>
                <a:spcPts val="4479"/>
              </a:lnSpc>
              <a:buAutoNum type="arabicPeriod"/>
            </a:pPr>
            <a:r>
              <a:rPr lang="en-US" sz="3199" b="1">
                <a:solidFill>
                  <a:srgbClr val="FF914D"/>
                </a:solidFill>
                <a:latin typeface="Poppins Bold"/>
                <a:ea typeface="Poppins Bold"/>
                <a:cs typeface="Poppins Bold"/>
                <a:sym typeface="Poppins Bold"/>
              </a:rPr>
              <a:t>Inline CSS</a:t>
            </a:r>
          </a:p>
          <a:p>
            <a:pPr marL="690879" lvl="1" indent="-345439" algn="just">
              <a:lnSpc>
                <a:spcPts val="4479"/>
              </a:lnSpc>
              <a:buAutoNum type="arabicPeriod"/>
            </a:pPr>
            <a:r>
              <a:rPr lang="en-US" sz="3199" b="1">
                <a:solidFill>
                  <a:srgbClr val="FF914D"/>
                </a:solidFill>
                <a:latin typeface="Poppins Bold"/>
                <a:ea typeface="Poppins Bold"/>
                <a:cs typeface="Poppins Bold"/>
                <a:sym typeface="Poppins Bold"/>
              </a:rPr>
              <a:t>Internal or Embedded CSS</a:t>
            </a:r>
          </a:p>
          <a:p>
            <a:pPr marL="690879" lvl="1" indent="-345439" algn="just">
              <a:lnSpc>
                <a:spcPts val="4479"/>
              </a:lnSpc>
              <a:buAutoNum type="arabicPeriod"/>
            </a:pPr>
            <a:r>
              <a:rPr lang="en-US" sz="3199" b="1">
                <a:solidFill>
                  <a:srgbClr val="000000"/>
                </a:solidFill>
                <a:latin typeface="Poppins Bold"/>
                <a:ea typeface="Poppins Bold"/>
                <a:cs typeface="Poppins Bold"/>
                <a:sym typeface="Poppins Bold"/>
              </a:rPr>
              <a:t>External CSS</a:t>
            </a:r>
          </a:p>
          <a:p>
            <a:pPr marL="690879" lvl="1" indent="-345439" algn="just">
              <a:lnSpc>
                <a:spcPts val="4479"/>
              </a:lnSpc>
              <a:buAutoNum type="arabicPeriod"/>
            </a:pPr>
            <a:r>
              <a:rPr lang="en-US" sz="3199" b="1">
                <a:solidFill>
                  <a:srgbClr val="000000"/>
                </a:solidFill>
                <a:latin typeface="Poppins Bold"/>
                <a:ea typeface="Poppins Bold"/>
                <a:cs typeface="Poppins Bold"/>
                <a:sym typeface="Poppins Bold"/>
              </a:rPr>
              <a:t>CSS Framework</a:t>
            </a:r>
          </a:p>
          <a:p>
            <a:pPr algn="just">
              <a:lnSpc>
                <a:spcPts val="4479"/>
              </a:lnSpc>
            </a:pPr>
            <a:endParaRPr lang="en-US" sz="3199" b="1">
              <a:solidFill>
                <a:srgbClr val="000000"/>
              </a:solidFill>
              <a:latin typeface="Poppins Bold"/>
              <a:ea typeface="Poppins Bold"/>
              <a:cs typeface="Poppins Bold"/>
              <a:sym typeface="Poppins Bold"/>
            </a:endParaRPr>
          </a:p>
        </p:txBody>
      </p:sp>
      <p:sp>
        <p:nvSpPr>
          <p:cNvPr id="5" name="Freeform 5"/>
          <p:cNvSpPr/>
          <p:nvPr/>
        </p:nvSpPr>
        <p:spPr>
          <a:xfrm rot="5400000">
            <a:off x="-5438253" y="3004231"/>
            <a:ext cx="10478805" cy="4086734"/>
          </a:xfrm>
          <a:custGeom>
            <a:avLst/>
            <a:gdLst/>
            <a:ahLst/>
            <a:cxnLst/>
            <a:rect l="l" t="t" r="r" b="b"/>
            <a:pathLst>
              <a:path w="10478805" h="4086734">
                <a:moveTo>
                  <a:pt x="0" y="0"/>
                </a:moveTo>
                <a:lnTo>
                  <a:pt x="10478805" y="0"/>
                </a:lnTo>
                <a:lnTo>
                  <a:pt x="10478805" y="4086734"/>
                </a:lnTo>
                <a:lnTo>
                  <a:pt x="0" y="40867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a:off x="1028700" y="9280389"/>
            <a:ext cx="10029088" cy="3086100"/>
            <a:chOff x="0" y="0"/>
            <a:chExt cx="2641406" cy="812800"/>
          </a:xfrm>
        </p:grpSpPr>
        <p:sp>
          <p:nvSpPr>
            <p:cNvPr id="7" name="Freeform 7"/>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8" name="TextBox 8"/>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9" name="Group 9"/>
          <p:cNvGrpSpPr/>
          <p:nvPr/>
        </p:nvGrpSpPr>
        <p:grpSpPr>
          <a:xfrm>
            <a:off x="7230212" y="9280389"/>
            <a:ext cx="10029088" cy="3086100"/>
            <a:chOff x="0" y="0"/>
            <a:chExt cx="2641406" cy="812800"/>
          </a:xfrm>
        </p:grpSpPr>
        <p:sp>
          <p:nvSpPr>
            <p:cNvPr id="10" name="Freeform 10"/>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11" name="TextBox 11"/>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2" name="Group 12"/>
          <p:cNvGrpSpPr/>
          <p:nvPr/>
        </p:nvGrpSpPr>
        <p:grpSpPr>
          <a:xfrm>
            <a:off x="1437469" y="9280389"/>
            <a:ext cx="15413063" cy="3086100"/>
            <a:chOff x="0" y="0"/>
            <a:chExt cx="4059408" cy="812800"/>
          </a:xfrm>
        </p:grpSpPr>
        <p:sp>
          <p:nvSpPr>
            <p:cNvPr id="13" name="Freeform 13"/>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14" name="TextBox 14"/>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grpSp>
        <p:nvGrpSpPr>
          <p:cNvPr id="15" name="Group 15"/>
          <p:cNvGrpSpPr/>
          <p:nvPr/>
        </p:nvGrpSpPr>
        <p:grpSpPr>
          <a:xfrm>
            <a:off x="1028700" y="-2003052"/>
            <a:ext cx="10029088" cy="3086100"/>
            <a:chOff x="0" y="0"/>
            <a:chExt cx="2641406" cy="812800"/>
          </a:xfrm>
        </p:grpSpPr>
        <p:sp>
          <p:nvSpPr>
            <p:cNvPr id="16" name="Freeform 16"/>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17" name="TextBox 17"/>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18" name="Group 18"/>
          <p:cNvGrpSpPr/>
          <p:nvPr/>
        </p:nvGrpSpPr>
        <p:grpSpPr>
          <a:xfrm>
            <a:off x="7230212" y="-2003052"/>
            <a:ext cx="10029088" cy="3086100"/>
            <a:chOff x="0" y="0"/>
            <a:chExt cx="2641406" cy="812800"/>
          </a:xfrm>
        </p:grpSpPr>
        <p:sp>
          <p:nvSpPr>
            <p:cNvPr id="19" name="Freeform 19"/>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20" name="TextBox 20"/>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21" name="Group 21"/>
          <p:cNvGrpSpPr/>
          <p:nvPr/>
        </p:nvGrpSpPr>
        <p:grpSpPr>
          <a:xfrm>
            <a:off x="1437469" y="-2003052"/>
            <a:ext cx="15413063" cy="3086100"/>
            <a:chOff x="0" y="0"/>
            <a:chExt cx="4059408" cy="812800"/>
          </a:xfrm>
        </p:grpSpPr>
        <p:sp>
          <p:nvSpPr>
            <p:cNvPr id="22" name="Freeform 22"/>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23" name="TextBox 23"/>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sp>
        <p:nvSpPr>
          <p:cNvPr id="24" name="TextBox 24"/>
          <p:cNvSpPr txBox="1"/>
          <p:nvPr/>
        </p:nvSpPr>
        <p:spPr>
          <a:xfrm>
            <a:off x="1844517" y="1636895"/>
            <a:ext cx="13823290" cy="905510"/>
          </a:xfrm>
          <a:prstGeom prst="rect">
            <a:avLst/>
          </a:prstGeom>
        </p:spPr>
        <p:txBody>
          <a:bodyPr lIns="0" tIns="0" rIns="0" bIns="0" rtlCol="0" anchor="t">
            <a:spAutoFit/>
          </a:bodyPr>
          <a:lstStyle/>
          <a:p>
            <a:pPr algn="l">
              <a:lnSpc>
                <a:spcPts val="6399"/>
              </a:lnSpc>
            </a:pPr>
            <a:r>
              <a:rPr lang="en-US" sz="6399" b="1">
                <a:solidFill>
                  <a:srgbClr val="1D117F"/>
                </a:solidFill>
                <a:latin typeface="Poppins Bold"/>
                <a:ea typeface="Poppins Bold"/>
                <a:cs typeface="Poppins Bold"/>
                <a:sym typeface="Poppins Bold"/>
              </a:rPr>
              <a:t>Ways to apply CSS in a webpage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821444" y="3600450"/>
            <a:ext cx="10029088" cy="3086100"/>
            <a:chOff x="0" y="0"/>
            <a:chExt cx="2641406" cy="812800"/>
          </a:xfrm>
        </p:grpSpPr>
        <p:sp>
          <p:nvSpPr>
            <p:cNvPr id="3" name="Freeform 3"/>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634CC4"/>
            </a:solidFill>
          </p:spPr>
        </p:sp>
        <p:sp>
          <p:nvSpPr>
            <p:cNvPr id="4" name="TextBox 4"/>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5" name="Group 5"/>
          <p:cNvGrpSpPr/>
          <p:nvPr/>
        </p:nvGrpSpPr>
        <p:grpSpPr>
          <a:xfrm>
            <a:off x="1437469" y="4331194"/>
            <a:ext cx="10029088" cy="3086100"/>
            <a:chOff x="0" y="0"/>
            <a:chExt cx="2641406" cy="812800"/>
          </a:xfrm>
        </p:grpSpPr>
        <p:sp>
          <p:nvSpPr>
            <p:cNvPr id="6" name="Freeform 6"/>
            <p:cNvSpPr/>
            <p:nvPr/>
          </p:nvSpPr>
          <p:spPr>
            <a:xfrm>
              <a:off x="0" y="0"/>
              <a:ext cx="2641406" cy="812800"/>
            </a:xfrm>
            <a:custGeom>
              <a:avLst/>
              <a:gdLst/>
              <a:ahLst/>
              <a:cxnLst/>
              <a:rect l="l" t="t" r="r" b="b"/>
              <a:pathLst>
                <a:path w="2641406" h="812800">
                  <a:moveTo>
                    <a:pt x="77195" y="0"/>
                  </a:moveTo>
                  <a:lnTo>
                    <a:pt x="2564211" y="0"/>
                  </a:lnTo>
                  <a:cubicBezTo>
                    <a:pt x="2584684" y="0"/>
                    <a:pt x="2604319" y="8133"/>
                    <a:pt x="2618796" y="22610"/>
                  </a:cubicBezTo>
                  <a:cubicBezTo>
                    <a:pt x="2633273" y="37087"/>
                    <a:pt x="2641406" y="56721"/>
                    <a:pt x="2641406" y="77195"/>
                  </a:cubicBezTo>
                  <a:lnTo>
                    <a:pt x="2641406" y="735605"/>
                  </a:lnTo>
                  <a:cubicBezTo>
                    <a:pt x="2641406" y="756079"/>
                    <a:pt x="2633273" y="775713"/>
                    <a:pt x="2618796" y="790190"/>
                  </a:cubicBezTo>
                  <a:cubicBezTo>
                    <a:pt x="2604319" y="804667"/>
                    <a:pt x="2584684" y="812800"/>
                    <a:pt x="2564211" y="812800"/>
                  </a:cubicBezTo>
                  <a:lnTo>
                    <a:pt x="77195" y="812800"/>
                  </a:lnTo>
                  <a:cubicBezTo>
                    <a:pt x="56721" y="812800"/>
                    <a:pt x="37087" y="804667"/>
                    <a:pt x="22610" y="790190"/>
                  </a:cubicBezTo>
                  <a:cubicBezTo>
                    <a:pt x="8133" y="775713"/>
                    <a:pt x="0" y="756079"/>
                    <a:pt x="0" y="735605"/>
                  </a:cubicBezTo>
                  <a:lnTo>
                    <a:pt x="0" y="77195"/>
                  </a:lnTo>
                  <a:cubicBezTo>
                    <a:pt x="0" y="56721"/>
                    <a:pt x="8133" y="37087"/>
                    <a:pt x="22610" y="22610"/>
                  </a:cubicBezTo>
                  <a:cubicBezTo>
                    <a:pt x="37087" y="8133"/>
                    <a:pt x="56721" y="0"/>
                    <a:pt x="77195" y="0"/>
                  </a:cubicBezTo>
                  <a:close/>
                </a:path>
              </a:pathLst>
            </a:custGeom>
            <a:solidFill>
              <a:srgbClr val="FF66C4"/>
            </a:solidFill>
          </p:spPr>
        </p:sp>
        <p:sp>
          <p:nvSpPr>
            <p:cNvPr id="7" name="TextBox 7"/>
            <p:cNvSpPr txBox="1"/>
            <p:nvPr/>
          </p:nvSpPr>
          <p:spPr>
            <a:xfrm>
              <a:off x="0" y="-76200"/>
              <a:ext cx="2641406" cy="889000"/>
            </a:xfrm>
            <a:prstGeom prst="rect">
              <a:avLst/>
            </a:prstGeom>
          </p:spPr>
          <p:txBody>
            <a:bodyPr lIns="50800" tIns="50800" rIns="50800" bIns="50800" rtlCol="0" anchor="ctr"/>
            <a:lstStyle/>
            <a:p>
              <a:pPr algn="ctr">
                <a:lnSpc>
                  <a:spcPts val="3500"/>
                </a:lnSpc>
              </a:pPr>
              <a:endParaRPr/>
            </a:p>
          </p:txBody>
        </p:sp>
      </p:grpSp>
      <p:grpSp>
        <p:nvGrpSpPr>
          <p:cNvPr id="8" name="Group 8"/>
          <p:cNvGrpSpPr/>
          <p:nvPr/>
        </p:nvGrpSpPr>
        <p:grpSpPr>
          <a:xfrm>
            <a:off x="1437469" y="3998281"/>
            <a:ext cx="15413063" cy="3086100"/>
            <a:chOff x="0" y="0"/>
            <a:chExt cx="4059408" cy="812800"/>
          </a:xfrm>
        </p:grpSpPr>
        <p:sp>
          <p:nvSpPr>
            <p:cNvPr id="9" name="Freeform 9"/>
            <p:cNvSpPr/>
            <p:nvPr/>
          </p:nvSpPr>
          <p:spPr>
            <a:xfrm>
              <a:off x="0" y="0"/>
              <a:ext cx="4059408" cy="812800"/>
            </a:xfrm>
            <a:custGeom>
              <a:avLst/>
              <a:gdLst/>
              <a:ahLst/>
              <a:cxnLst/>
              <a:rect l="l" t="t" r="r" b="b"/>
              <a:pathLst>
                <a:path w="4059408" h="812800">
                  <a:moveTo>
                    <a:pt x="50230" y="0"/>
                  </a:moveTo>
                  <a:lnTo>
                    <a:pt x="4009178" y="0"/>
                  </a:lnTo>
                  <a:cubicBezTo>
                    <a:pt x="4022500" y="0"/>
                    <a:pt x="4035276" y="5292"/>
                    <a:pt x="4044696" y="14712"/>
                  </a:cubicBezTo>
                  <a:cubicBezTo>
                    <a:pt x="4054116" y="24132"/>
                    <a:pt x="4059408" y="36908"/>
                    <a:pt x="4059408" y="50230"/>
                  </a:cubicBezTo>
                  <a:lnTo>
                    <a:pt x="4059408" y="762570"/>
                  </a:lnTo>
                  <a:cubicBezTo>
                    <a:pt x="4059408" y="775892"/>
                    <a:pt x="4054116" y="788668"/>
                    <a:pt x="4044696" y="798088"/>
                  </a:cubicBezTo>
                  <a:cubicBezTo>
                    <a:pt x="4035276" y="807508"/>
                    <a:pt x="4022500" y="812800"/>
                    <a:pt x="4009178" y="812800"/>
                  </a:cubicBezTo>
                  <a:lnTo>
                    <a:pt x="50230" y="812800"/>
                  </a:lnTo>
                  <a:cubicBezTo>
                    <a:pt x="36908" y="812800"/>
                    <a:pt x="24132" y="807508"/>
                    <a:pt x="14712" y="798088"/>
                  </a:cubicBezTo>
                  <a:cubicBezTo>
                    <a:pt x="5292" y="788668"/>
                    <a:pt x="0" y="775892"/>
                    <a:pt x="0" y="762570"/>
                  </a:cubicBezTo>
                  <a:lnTo>
                    <a:pt x="0" y="50230"/>
                  </a:lnTo>
                  <a:cubicBezTo>
                    <a:pt x="0" y="36908"/>
                    <a:pt x="5292" y="24132"/>
                    <a:pt x="14712" y="14712"/>
                  </a:cubicBezTo>
                  <a:cubicBezTo>
                    <a:pt x="24132" y="5292"/>
                    <a:pt x="36908" y="0"/>
                    <a:pt x="50230" y="0"/>
                  </a:cubicBezTo>
                  <a:close/>
                </a:path>
              </a:pathLst>
            </a:custGeom>
            <a:solidFill>
              <a:srgbClr val="0FC9DC"/>
            </a:solidFill>
          </p:spPr>
        </p:sp>
        <p:sp>
          <p:nvSpPr>
            <p:cNvPr id="10" name="TextBox 10"/>
            <p:cNvSpPr txBox="1"/>
            <p:nvPr/>
          </p:nvSpPr>
          <p:spPr>
            <a:xfrm>
              <a:off x="0" y="-76200"/>
              <a:ext cx="4059408" cy="889000"/>
            </a:xfrm>
            <a:prstGeom prst="rect">
              <a:avLst/>
            </a:prstGeom>
          </p:spPr>
          <p:txBody>
            <a:bodyPr lIns="50800" tIns="50800" rIns="50800" bIns="50800" rtlCol="0" anchor="ctr"/>
            <a:lstStyle/>
            <a:p>
              <a:pPr algn="ctr">
                <a:lnSpc>
                  <a:spcPts val="3500"/>
                </a:lnSpc>
              </a:pPr>
              <a:endParaRPr/>
            </a:p>
          </p:txBody>
        </p:sp>
      </p:grpSp>
      <p:sp>
        <p:nvSpPr>
          <p:cNvPr id="11" name="TextBox 11"/>
          <p:cNvSpPr txBox="1"/>
          <p:nvPr/>
        </p:nvSpPr>
        <p:spPr>
          <a:xfrm>
            <a:off x="2749502" y="4615671"/>
            <a:ext cx="12788996" cy="1527183"/>
          </a:xfrm>
          <a:prstGeom prst="rect">
            <a:avLst/>
          </a:prstGeom>
        </p:spPr>
        <p:txBody>
          <a:bodyPr lIns="0" tIns="0" rIns="0" bIns="0" rtlCol="0" anchor="t">
            <a:spAutoFit/>
          </a:bodyPr>
          <a:lstStyle/>
          <a:p>
            <a:pPr algn="ctr">
              <a:lnSpc>
                <a:spcPts val="11899"/>
              </a:lnSpc>
            </a:pPr>
            <a:r>
              <a:rPr lang="en-US" sz="8499" b="1">
                <a:solidFill>
                  <a:srgbClr val="1D117F"/>
                </a:solidFill>
                <a:latin typeface="Poppins Bold"/>
                <a:ea typeface="Poppins Bold"/>
                <a:cs typeface="Poppins Bold"/>
                <a:sym typeface="Poppins Bold"/>
              </a:rPr>
              <a:t>INLINE CSS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874</TotalTime>
  <Words>2490</Words>
  <Application>Microsoft Office PowerPoint</Application>
  <PresentationFormat>Custom</PresentationFormat>
  <Paragraphs>394</Paragraphs>
  <Slides>62</Slides>
  <Notes>52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Poppins Bold</vt:lpstr>
      <vt:lpstr>Calibri</vt:lpstr>
      <vt:lpstr>Poppins</vt:lpstr>
      <vt:lpstr>Poppins Italics</vt:lpstr>
      <vt:lpstr>Verdana</vt:lpstr>
      <vt:lpstr>Arial</vt:lpstr>
      <vt:lpstr>Horizon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4_ITWS 01</dc:title>
  <dc:creator>Joana Marie Tolentino</dc:creator>
  <cp:lastModifiedBy>Joana Marie Tolentino</cp:lastModifiedBy>
  <cp:revision>43</cp:revision>
  <dcterms:created xsi:type="dcterms:W3CDTF">2006-08-16T00:00:00Z</dcterms:created>
  <dcterms:modified xsi:type="dcterms:W3CDTF">2025-02-19T06:12:20Z</dcterms:modified>
  <dc:identifier>DAGblgDa9Gc</dc:identifier>
</cp:coreProperties>
</file>